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5"/>
  </p:notesMasterIdLst>
  <p:sldIdLst>
    <p:sldId id="256" r:id="rId2"/>
    <p:sldId id="258" r:id="rId3"/>
    <p:sldId id="259" r:id="rId4"/>
    <p:sldId id="260" r:id="rId5"/>
    <p:sldId id="261" r:id="rId6"/>
    <p:sldId id="262" r:id="rId7"/>
    <p:sldId id="268" r:id="rId8"/>
    <p:sldId id="263" r:id="rId9"/>
    <p:sldId id="264" r:id="rId10"/>
    <p:sldId id="265" r:id="rId11"/>
    <p:sldId id="266" r:id="rId12"/>
    <p:sldId id="267"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84" d="100"/>
          <a:sy n="84" d="100"/>
        </p:scale>
        <p:origin x="6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C74EF3-6AA2-4487-B54B-2082148BF9F2}"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C791CC-5389-43F3-9967-65F7AAED4BD8}" type="slidenum">
              <a:rPr lang="en-US" smtClean="0"/>
              <a:t>‹#›</a:t>
            </a:fld>
            <a:endParaRPr lang="en-US"/>
          </a:p>
        </p:txBody>
      </p:sp>
    </p:spTree>
    <p:extLst>
      <p:ext uri="{BB962C8B-B14F-4D97-AF65-F5344CB8AC3E}">
        <p14:creationId xmlns:p14="http://schemas.microsoft.com/office/powerpoint/2010/main" val="240714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C791CC-5389-43F3-9967-65F7AAED4BD8}" type="slidenum">
              <a:rPr lang="en-US" smtClean="0"/>
              <a:t>1</a:t>
            </a:fld>
            <a:endParaRPr lang="en-US"/>
          </a:p>
        </p:txBody>
      </p:sp>
    </p:spTree>
    <p:extLst>
      <p:ext uri="{BB962C8B-B14F-4D97-AF65-F5344CB8AC3E}">
        <p14:creationId xmlns:p14="http://schemas.microsoft.com/office/powerpoint/2010/main" val="1989769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C791CC-5389-43F3-9967-65F7AAED4BD8}" type="slidenum">
              <a:rPr lang="en-US" smtClean="0"/>
              <a:t>10</a:t>
            </a:fld>
            <a:endParaRPr lang="en-US"/>
          </a:p>
        </p:txBody>
      </p:sp>
    </p:spTree>
    <p:extLst>
      <p:ext uri="{BB962C8B-B14F-4D97-AF65-F5344CB8AC3E}">
        <p14:creationId xmlns:p14="http://schemas.microsoft.com/office/powerpoint/2010/main" val="4220479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C791CC-5389-43F3-9967-65F7AAED4BD8}" type="slidenum">
              <a:rPr lang="en-US" smtClean="0"/>
              <a:t>11</a:t>
            </a:fld>
            <a:endParaRPr lang="en-US"/>
          </a:p>
        </p:txBody>
      </p:sp>
    </p:spTree>
    <p:extLst>
      <p:ext uri="{BB962C8B-B14F-4D97-AF65-F5344CB8AC3E}">
        <p14:creationId xmlns:p14="http://schemas.microsoft.com/office/powerpoint/2010/main" val="3172942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C791CC-5389-43F3-9967-65F7AAED4BD8}" type="slidenum">
              <a:rPr lang="en-US" smtClean="0"/>
              <a:t>12</a:t>
            </a:fld>
            <a:endParaRPr lang="en-US"/>
          </a:p>
        </p:txBody>
      </p:sp>
    </p:spTree>
    <p:extLst>
      <p:ext uri="{BB962C8B-B14F-4D97-AF65-F5344CB8AC3E}">
        <p14:creationId xmlns:p14="http://schemas.microsoft.com/office/powerpoint/2010/main" val="3057030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C791CC-5389-43F3-9967-65F7AAED4BD8}" type="slidenum">
              <a:rPr lang="en-US" smtClean="0"/>
              <a:t>13</a:t>
            </a:fld>
            <a:endParaRPr lang="en-US"/>
          </a:p>
        </p:txBody>
      </p:sp>
    </p:spTree>
    <p:extLst>
      <p:ext uri="{BB962C8B-B14F-4D97-AF65-F5344CB8AC3E}">
        <p14:creationId xmlns:p14="http://schemas.microsoft.com/office/powerpoint/2010/main" val="1843945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C791CC-5389-43F3-9967-65F7AAED4BD8}" type="slidenum">
              <a:rPr lang="en-US" smtClean="0"/>
              <a:t>2</a:t>
            </a:fld>
            <a:endParaRPr lang="en-US"/>
          </a:p>
        </p:txBody>
      </p:sp>
    </p:spTree>
    <p:extLst>
      <p:ext uri="{BB962C8B-B14F-4D97-AF65-F5344CB8AC3E}">
        <p14:creationId xmlns:p14="http://schemas.microsoft.com/office/powerpoint/2010/main" val="3818370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C791CC-5389-43F3-9967-65F7AAED4BD8}" type="slidenum">
              <a:rPr lang="en-US" smtClean="0"/>
              <a:t>3</a:t>
            </a:fld>
            <a:endParaRPr lang="en-US"/>
          </a:p>
        </p:txBody>
      </p:sp>
    </p:spTree>
    <p:extLst>
      <p:ext uri="{BB962C8B-B14F-4D97-AF65-F5344CB8AC3E}">
        <p14:creationId xmlns:p14="http://schemas.microsoft.com/office/powerpoint/2010/main" val="3253322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C791CC-5389-43F3-9967-65F7AAED4BD8}" type="slidenum">
              <a:rPr lang="en-US" smtClean="0"/>
              <a:t>4</a:t>
            </a:fld>
            <a:endParaRPr lang="en-US"/>
          </a:p>
        </p:txBody>
      </p:sp>
    </p:spTree>
    <p:extLst>
      <p:ext uri="{BB962C8B-B14F-4D97-AF65-F5344CB8AC3E}">
        <p14:creationId xmlns:p14="http://schemas.microsoft.com/office/powerpoint/2010/main" val="275981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C791CC-5389-43F3-9967-65F7AAED4BD8}" type="slidenum">
              <a:rPr lang="en-US" smtClean="0"/>
              <a:t>5</a:t>
            </a:fld>
            <a:endParaRPr lang="en-US"/>
          </a:p>
        </p:txBody>
      </p:sp>
    </p:spTree>
    <p:extLst>
      <p:ext uri="{BB962C8B-B14F-4D97-AF65-F5344CB8AC3E}">
        <p14:creationId xmlns:p14="http://schemas.microsoft.com/office/powerpoint/2010/main" val="1518773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C791CC-5389-43F3-9967-65F7AAED4BD8}" type="slidenum">
              <a:rPr lang="en-US" smtClean="0"/>
              <a:t>6</a:t>
            </a:fld>
            <a:endParaRPr lang="en-US"/>
          </a:p>
        </p:txBody>
      </p:sp>
    </p:spTree>
    <p:extLst>
      <p:ext uri="{BB962C8B-B14F-4D97-AF65-F5344CB8AC3E}">
        <p14:creationId xmlns:p14="http://schemas.microsoft.com/office/powerpoint/2010/main" val="891748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C791CC-5389-43F3-9967-65F7AAED4BD8}" type="slidenum">
              <a:rPr lang="en-US" smtClean="0"/>
              <a:t>7</a:t>
            </a:fld>
            <a:endParaRPr lang="en-US"/>
          </a:p>
        </p:txBody>
      </p:sp>
    </p:spTree>
    <p:extLst>
      <p:ext uri="{BB962C8B-B14F-4D97-AF65-F5344CB8AC3E}">
        <p14:creationId xmlns:p14="http://schemas.microsoft.com/office/powerpoint/2010/main" val="2305007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C791CC-5389-43F3-9967-65F7AAED4BD8}" type="slidenum">
              <a:rPr lang="en-US" smtClean="0"/>
              <a:t>8</a:t>
            </a:fld>
            <a:endParaRPr lang="en-US"/>
          </a:p>
        </p:txBody>
      </p:sp>
    </p:spTree>
    <p:extLst>
      <p:ext uri="{BB962C8B-B14F-4D97-AF65-F5344CB8AC3E}">
        <p14:creationId xmlns:p14="http://schemas.microsoft.com/office/powerpoint/2010/main" val="4005832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6C791CC-5389-43F3-9967-65F7AAED4BD8}" type="slidenum">
              <a:rPr lang="en-US" smtClean="0"/>
              <a:t>9</a:t>
            </a:fld>
            <a:endParaRPr lang="en-US"/>
          </a:p>
        </p:txBody>
      </p:sp>
    </p:spTree>
    <p:extLst>
      <p:ext uri="{BB962C8B-B14F-4D97-AF65-F5344CB8AC3E}">
        <p14:creationId xmlns:p14="http://schemas.microsoft.com/office/powerpoint/2010/main" val="626120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3910739-1DEE-4394-BCAF-4BD8B986FE22}" type="datetime1">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0A9A8F-F456-4D98-B70D-1CDE282DFB79}" type="slidenum">
              <a:rPr lang="en-US" smtClean="0"/>
              <a:t>‹#›</a:t>
            </a:fld>
            <a:endParaRPr lang="en-US"/>
          </a:p>
        </p:txBody>
      </p:sp>
    </p:spTree>
    <p:extLst>
      <p:ext uri="{BB962C8B-B14F-4D97-AF65-F5344CB8AC3E}">
        <p14:creationId xmlns:p14="http://schemas.microsoft.com/office/powerpoint/2010/main" val="1908834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63D0681-6C0B-4BD2-B78D-0C3ABFA3B18C}" type="datetime1">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0A9A8F-F456-4D98-B70D-1CDE282DFB79}" type="slidenum">
              <a:rPr lang="en-US" smtClean="0"/>
              <a:t>‹#›</a:t>
            </a:fld>
            <a:endParaRPr lang="en-US"/>
          </a:p>
        </p:txBody>
      </p:sp>
    </p:spTree>
    <p:extLst>
      <p:ext uri="{BB962C8B-B14F-4D97-AF65-F5344CB8AC3E}">
        <p14:creationId xmlns:p14="http://schemas.microsoft.com/office/powerpoint/2010/main" val="2860300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D31664-011F-4F77-B41B-2634C674F89E}" type="datetime1">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0A9A8F-F456-4D98-B70D-1CDE282DFB7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71563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50132B-701A-4714-9E99-DCCF693F4DAC}" type="datetime1">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0A9A8F-F456-4D98-B70D-1CDE282DFB79}" type="slidenum">
              <a:rPr lang="en-US" smtClean="0"/>
              <a:t>‹#›</a:t>
            </a:fld>
            <a:endParaRPr lang="en-US"/>
          </a:p>
        </p:txBody>
      </p:sp>
    </p:spTree>
    <p:extLst>
      <p:ext uri="{BB962C8B-B14F-4D97-AF65-F5344CB8AC3E}">
        <p14:creationId xmlns:p14="http://schemas.microsoft.com/office/powerpoint/2010/main" val="3892050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2AB7C1-EF38-4570-92F9-9A91296B3D34}" type="datetime1">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0A9A8F-F456-4D98-B70D-1CDE282DFB79}"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15700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3A60905-6FFF-4A6D-B3F7-ABC0188652A4}" type="datetime1">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0A9A8F-F456-4D98-B70D-1CDE282DFB79}" type="slidenum">
              <a:rPr lang="en-US" smtClean="0"/>
              <a:t>‹#›</a:t>
            </a:fld>
            <a:endParaRPr lang="en-US"/>
          </a:p>
        </p:txBody>
      </p:sp>
    </p:spTree>
    <p:extLst>
      <p:ext uri="{BB962C8B-B14F-4D97-AF65-F5344CB8AC3E}">
        <p14:creationId xmlns:p14="http://schemas.microsoft.com/office/powerpoint/2010/main" val="27815959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73A53C5-4AEF-4432-80EE-61C5A7EB12BC}" type="datetime1">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0A9A8F-F456-4D98-B70D-1CDE282DFB79}" type="slidenum">
              <a:rPr lang="en-US" smtClean="0"/>
              <a:t>‹#›</a:t>
            </a:fld>
            <a:endParaRPr lang="en-US"/>
          </a:p>
        </p:txBody>
      </p:sp>
    </p:spTree>
    <p:extLst>
      <p:ext uri="{BB962C8B-B14F-4D97-AF65-F5344CB8AC3E}">
        <p14:creationId xmlns:p14="http://schemas.microsoft.com/office/powerpoint/2010/main" val="17239766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BC8AD59-F624-47EB-BD92-AD9F7AB944AC}" type="datetime1">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0A9A8F-F456-4D98-B70D-1CDE282DFB79}" type="slidenum">
              <a:rPr lang="en-US" smtClean="0"/>
              <a:t>‹#›</a:t>
            </a:fld>
            <a:endParaRPr lang="en-US"/>
          </a:p>
        </p:txBody>
      </p:sp>
    </p:spTree>
    <p:extLst>
      <p:ext uri="{BB962C8B-B14F-4D97-AF65-F5344CB8AC3E}">
        <p14:creationId xmlns:p14="http://schemas.microsoft.com/office/powerpoint/2010/main" val="3077162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FA705DA-FCA8-43B6-A587-D8A7323D4E78}" type="datetime1">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0A9A8F-F456-4D98-B70D-1CDE282DFB79}" type="slidenum">
              <a:rPr lang="en-US" smtClean="0"/>
              <a:t>‹#›</a:t>
            </a:fld>
            <a:endParaRPr lang="en-US"/>
          </a:p>
        </p:txBody>
      </p:sp>
    </p:spTree>
    <p:extLst>
      <p:ext uri="{BB962C8B-B14F-4D97-AF65-F5344CB8AC3E}">
        <p14:creationId xmlns:p14="http://schemas.microsoft.com/office/powerpoint/2010/main" val="2334922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9CAC64-F9BA-40F7-BBE8-0065D876640C}" type="datetime1">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0A9A8F-F456-4D98-B70D-1CDE282DFB79}" type="slidenum">
              <a:rPr lang="en-US" smtClean="0"/>
              <a:t>‹#›</a:t>
            </a:fld>
            <a:endParaRPr lang="en-US"/>
          </a:p>
        </p:txBody>
      </p:sp>
    </p:spTree>
    <p:extLst>
      <p:ext uri="{BB962C8B-B14F-4D97-AF65-F5344CB8AC3E}">
        <p14:creationId xmlns:p14="http://schemas.microsoft.com/office/powerpoint/2010/main" val="4036641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B09463E-FDAE-49AF-A198-A76FF4296FD0}" type="datetime1">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0A9A8F-F456-4D98-B70D-1CDE282DFB79}" type="slidenum">
              <a:rPr lang="en-US" smtClean="0"/>
              <a:t>‹#›</a:t>
            </a:fld>
            <a:endParaRPr lang="en-US"/>
          </a:p>
        </p:txBody>
      </p:sp>
    </p:spTree>
    <p:extLst>
      <p:ext uri="{BB962C8B-B14F-4D97-AF65-F5344CB8AC3E}">
        <p14:creationId xmlns:p14="http://schemas.microsoft.com/office/powerpoint/2010/main" val="3379160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D05CB73-8E84-4280-B8C9-D77E183D3761}" type="datetime1">
              <a:rPr lang="en-US" smtClean="0"/>
              <a:t>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0A9A8F-F456-4D98-B70D-1CDE282DFB79}" type="slidenum">
              <a:rPr lang="en-US" smtClean="0"/>
              <a:t>‹#›</a:t>
            </a:fld>
            <a:endParaRPr lang="en-US"/>
          </a:p>
        </p:txBody>
      </p:sp>
    </p:spTree>
    <p:extLst>
      <p:ext uri="{BB962C8B-B14F-4D97-AF65-F5344CB8AC3E}">
        <p14:creationId xmlns:p14="http://schemas.microsoft.com/office/powerpoint/2010/main" val="4059294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DAA7881-E358-436F-8B1A-5E5177D2C0C2}" type="datetime1">
              <a:rPr lang="en-US" smtClean="0"/>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0A9A8F-F456-4D98-B70D-1CDE282DFB79}" type="slidenum">
              <a:rPr lang="en-US" smtClean="0"/>
              <a:t>‹#›</a:t>
            </a:fld>
            <a:endParaRPr lang="en-US"/>
          </a:p>
        </p:txBody>
      </p:sp>
    </p:spTree>
    <p:extLst>
      <p:ext uri="{BB962C8B-B14F-4D97-AF65-F5344CB8AC3E}">
        <p14:creationId xmlns:p14="http://schemas.microsoft.com/office/powerpoint/2010/main" val="1806162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B23798-6D06-4DF8-AD2F-BFAF630BE7CC}" type="datetime1">
              <a:rPr lang="en-US" smtClean="0"/>
              <a:t>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0A9A8F-F456-4D98-B70D-1CDE282DFB79}" type="slidenum">
              <a:rPr lang="en-US" smtClean="0"/>
              <a:t>‹#›</a:t>
            </a:fld>
            <a:endParaRPr lang="en-US"/>
          </a:p>
        </p:txBody>
      </p:sp>
    </p:spTree>
    <p:extLst>
      <p:ext uri="{BB962C8B-B14F-4D97-AF65-F5344CB8AC3E}">
        <p14:creationId xmlns:p14="http://schemas.microsoft.com/office/powerpoint/2010/main" val="2127689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D1CF0DA-A991-4CBD-82A4-3F53367D04DF}" type="datetime1">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0A9A8F-F456-4D98-B70D-1CDE282DFB79}" type="slidenum">
              <a:rPr lang="en-US" smtClean="0"/>
              <a:t>‹#›</a:t>
            </a:fld>
            <a:endParaRPr lang="en-US"/>
          </a:p>
        </p:txBody>
      </p:sp>
    </p:spTree>
    <p:extLst>
      <p:ext uri="{BB962C8B-B14F-4D97-AF65-F5344CB8AC3E}">
        <p14:creationId xmlns:p14="http://schemas.microsoft.com/office/powerpoint/2010/main" val="704618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0A9A8F-F456-4D98-B70D-1CDE282DFB79}" type="slidenum">
              <a:rPr lang="en-US" smtClean="0"/>
              <a:t>‹#›</a:t>
            </a:fld>
            <a:endParaRPr lang="en-US"/>
          </a:p>
        </p:txBody>
      </p:sp>
      <p:sp>
        <p:nvSpPr>
          <p:cNvPr id="5" name="Date Placeholder 4"/>
          <p:cNvSpPr>
            <a:spLocks noGrp="1"/>
          </p:cNvSpPr>
          <p:nvPr>
            <p:ph type="dt" sz="half" idx="10"/>
          </p:nvPr>
        </p:nvSpPr>
        <p:spPr/>
        <p:txBody>
          <a:bodyPr/>
          <a:lstStyle/>
          <a:p>
            <a:fld id="{388BB6D1-4FCE-4FC4-A4D1-7F51CDF48AB7}" type="datetime1">
              <a:rPr lang="en-US" smtClean="0"/>
              <a:t>1/23/2023</a:t>
            </a:fld>
            <a:endParaRPr lang="en-US"/>
          </a:p>
        </p:txBody>
      </p:sp>
    </p:spTree>
    <p:extLst>
      <p:ext uri="{BB962C8B-B14F-4D97-AF65-F5344CB8AC3E}">
        <p14:creationId xmlns:p14="http://schemas.microsoft.com/office/powerpoint/2010/main" val="1586107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C38B4B5-C04B-4F49-A8F0-15229E6EC257}" type="datetime1">
              <a:rPr lang="en-US" smtClean="0"/>
              <a:t>1/23/2023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10A9A8F-F456-4D98-B70D-1CDE282DFB79}" type="slidenum">
              <a:rPr lang="en-US" smtClean="0"/>
              <a:t>‹#›</a:t>
            </a:fld>
            <a:endParaRPr lang="en-US"/>
          </a:p>
        </p:txBody>
      </p:sp>
    </p:spTree>
    <p:extLst>
      <p:ext uri="{BB962C8B-B14F-4D97-AF65-F5344CB8AC3E}">
        <p14:creationId xmlns:p14="http://schemas.microsoft.com/office/powerpoint/2010/main" val="215322804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7.xml"/><Relationship Id="rId7" Type="http://schemas.openxmlformats.org/officeDocument/2006/relationships/image" Target="../media/image3.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wmf"/><Relationship Id="rId10" Type="http://schemas.openxmlformats.org/officeDocument/2006/relationships/image" Target="../media/image5.png"/><Relationship Id="rId4" Type="http://schemas.openxmlformats.org/officeDocument/2006/relationships/oleObject" Target="../embeddings/oleObject1.bin"/><Relationship Id="rId9" Type="http://schemas.openxmlformats.org/officeDocument/2006/relationships/image" Target="../media/image4.wm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8.wmf"/><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10A9A8F-F456-4D98-B70D-1CDE282DFB79}" type="slidenum">
              <a:rPr lang="en-US" smtClean="0"/>
              <a:t>1</a:t>
            </a:fld>
            <a:endParaRPr lang="en-US"/>
          </a:p>
        </p:txBody>
      </p:sp>
      <p:sp>
        <p:nvSpPr>
          <p:cNvPr id="5" name="Rectangle 4"/>
          <p:cNvSpPr/>
          <p:nvPr/>
        </p:nvSpPr>
        <p:spPr>
          <a:xfrm>
            <a:off x="4534996" y="2424315"/>
            <a:ext cx="2920992" cy="584775"/>
          </a:xfrm>
          <a:prstGeom prst="rect">
            <a:avLst/>
          </a:prstGeom>
        </p:spPr>
        <p:txBody>
          <a:bodyPr wrap="none">
            <a:spAutoFit/>
          </a:bodyPr>
          <a:lstStyle/>
          <a:p>
            <a:pPr algn="ctr"/>
            <a:r>
              <a:rPr lang="fa-IR" sz="3200" b="1" i="0" dirty="0" smtClean="0">
                <a:solidFill>
                  <a:srgbClr val="202325"/>
                </a:solidFill>
                <a:effectLst/>
                <a:latin typeface="IRRoya" panose="02000503000000020002" pitchFamily="2" charset="-78"/>
                <a:cs typeface="IRRoya" panose="02000503000000020002" pitchFamily="2" charset="-78"/>
              </a:rPr>
              <a:t>کلونی زنبور مصنوعی</a:t>
            </a:r>
            <a:endParaRPr lang="en-US" sz="3200" b="1" i="0" dirty="0">
              <a:solidFill>
                <a:srgbClr val="202325"/>
              </a:solidFill>
              <a:effectLst/>
              <a:latin typeface="IRRoya" panose="02000503000000020002" pitchFamily="2" charset="-78"/>
              <a:cs typeface="IRRoya" panose="02000503000000020002" pitchFamily="2" charset="-78"/>
            </a:endParaRPr>
          </a:p>
        </p:txBody>
      </p:sp>
      <p:sp>
        <p:nvSpPr>
          <p:cNvPr id="6" name="Rectangle 5"/>
          <p:cNvSpPr/>
          <p:nvPr/>
        </p:nvSpPr>
        <p:spPr>
          <a:xfrm>
            <a:off x="3937076" y="1839540"/>
            <a:ext cx="4116833" cy="707886"/>
          </a:xfrm>
          <a:prstGeom prst="rect">
            <a:avLst/>
          </a:prstGeom>
        </p:spPr>
        <p:txBody>
          <a:bodyPr wrap="none">
            <a:spAutoFit/>
          </a:bodyPr>
          <a:lstStyle/>
          <a:p>
            <a:pPr algn="ctr"/>
            <a:r>
              <a:rPr lang="en-US" sz="4000" b="1" i="0" dirty="0" smtClean="0">
                <a:solidFill>
                  <a:srgbClr val="202325"/>
                </a:solidFill>
                <a:effectLst/>
                <a:latin typeface="IRRoya" panose="02000503000000020002" pitchFamily="2" charset="-78"/>
                <a:cs typeface="IRRoya" panose="02000503000000020002" pitchFamily="2" charset="-78"/>
              </a:rPr>
              <a:t>Artificial Bee Colony</a:t>
            </a:r>
            <a:endParaRPr lang="en-US" sz="4000" dirty="0">
              <a:latin typeface="IRRoya" panose="02000503000000020002" pitchFamily="2" charset="-78"/>
              <a:cs typeface="IRRoya" panose="02000503000000020002" pitchFamily="2" charset="-78"/>
            </a:endParaRPr>
          </a:p>
        </p:txBody>
      </p:sp>
      <p:sp>
        <p:nvSpPr>
          <p:cNvPr id="7" name="Rectangle 6"/>
          <p:cNvSpPr/>
          <p:nvPr/>
        </p:nvSpPr>
        <p:spPr>
          <a:xfrm>
            <a:off x="4274507" y="3593865"/>
            <a:ext cx="3441968" cy="1200329"/>
          </a:xfrm>
          <a:prstGeom prst="rect">
            <a:avLst/>
          </a:prstGeom>
        </p:spPr>
        <p:txBody>
          <a:bodyPr wrap="none">
            <a:spAutoFit/>
          </a:bodyPr>
          <a:lstStyle/>
          <a:p>
            <a:pPr algn="ctr"/>
            <a:r>
              <a:rPr lang="fa-IR" sz="2400" b="1" i="0" dirty="0" smtClean="0">
                <a:solidFill>
                  <a:srgbClr val="202325"/>
                </a:solidFill>
                <a:effectLst/>
                <a:latin typeface="IRRoya" panose="02000503000000020002" pitchFamily="2" charset="-78"/>
                <a:cs typeface="IRRoya" panose="02000503000000020002" pitchFamily="2" charset="-78"/>
              </a:rPr>
              <a:t>ارائه‏دهنده: مهدی محمدی</a:t>
            </a:r>
          </a:p>
          <a:p>
            <a:pPr algn="ctr"/>
            <a:r>
              <a:rPr lang="fa-IR" sz="2400" b="1" dirty="0" smtClean="0">
                <a:solidFill>
                  <a:srgbClr val="202325"/>
                </a:solidFill>
                <a:latin typeface="IRRoya" panose="02000503000000020002" pitchFamily="2" charset="-78"/>
                <a:cs typeface="IRRoya" panose="02000503000000020002" pitchFamily="2" charset="-78"/>
              </a:rPr>
              <a:t>درس: الگوریتم‏های تکاملی</a:t>
            </a:r>
          </a:p>
          <a:p>
            <a:pPr algn="ctr"/>
            <a:r>
              <a:rPr lang="fa-IR" sz="2400" b="1" i="0" dirty="0" smtClean="0">
                <a:solidFill>
                  <a:srgbClr val="202325"/>
                </a:solidFill>
                <a:effectLst/>
                <a:latin typeface="IRRoya" panose="02000503000000020002" pitchFamily="2" charset="-78"/>
                <a:cs typeface="IRRoya" panose="02000503000000020002" pitchFamily="2" charset="-78"/>
              </a:rPr>
              <a:t>استاد درس: جناب </a:t>
            </a:r>
            <a:r>
              <a:rPr lang="fa-IR" sz="2400" b="1" i="0" smtClean="0">
                <a:solidFill>
                  <a:srgbClr val="202325"/>
                </a:solidFill>
                <a:effectLst/>
                <a:latin typeface="IRRoya" panose="02000503000000020002" pitchFamily="2" charset="-78"/>
                <a:cs typeface="IRRoya" panose="02000503000000020002" pitchFamily="2" charset="-78"/>
              </a:rPr>
              <a:t>دکتر عس</a:t>
            </a:r>
            <a:r>
              <a:rPr lang="fa-IR" sz="2400" b="1" smtClean="0">
                <a:solidFill>
                  <a:srgbClr val="202325"/>
                </a:solidFill>
                <a:latin typeface="IRRoya" panose="02000503000000020002" pitchFamily="2" charset="-78"/>
                <a:cs typeface="IRRoya" panose="02000503000000020002" pitchFamily="2" charset="-78"/>
              </a:rPr>
              <a:t>ک</a:t>
            </a:r>
            <a:r>
              <a:rPr lang="fa-IR" sz="2400" b="1" i="0" smtClean="0">
                <a:solidFill>
                  <a:srgbClr val="202325"/>
                </a:solidFill>
                <a:effectLst/>
                <a:latin typeface="IRRoya" panose="02000503000000020002" pitchFamily="2" charset="-78"/>
                <a:cs typeface="IRRoya" panose="02000503000000020002" pitchFamily="2" charset="-78"/>
              </a:rPr>
              <a:t>ری</a:t>
            </a:r>
            <a:endParaRPr lang="en-US" sz="2400" b="1" i="0" dirty="0" smtClean="0">
              <a:solidFill>
                <a:srgbClr val="202325"/>
              </a:solidFill>
              <a:effectLst/>
              <a:latin typeface="IRRoya" panose="02000503000000020002" pitchFamily="2" charset="-78"/>
              <a:cs typeface="IRRoya" panose="02000503000000020002" pitchFamily="2" charset="-78"/>
            </a:endParaRPr>
          </a:p>
        </p:txBody>
      </p:sp>
    </p:spTree>
    <p:extLst>
      <p:ext uri="{BB962C8B-B14F-4D97-AF65-F5344CB8AC3E}">
        <p14:creationId xmlns:p14="http://schemas.microsoft.com/office/powerpoint/2010/main" val="34987100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10A9A8F-F456-4D98-B70D-1CDE282DFB79}" type="slidenum">
              <a:rPr lang="en-US" smtClean="0"/>
              <a:t>10</a:t>
            </a:fld>
            <a:endParaRPr lang="en-US"/>
          </a:p>
        </p:txBody>
      </p:sp>
      <p:sp>
        <p:nvSpPr>
          <p:cNvPr id="6" name="Rectangle 2"/>
          <p:cNvSpPr>
            <a:spLocks noChangeArrowheads="1"/>
          </p:cNvSpPr>
          <p:nvPr/>
        </p:nvSpPr>
        <p:spPr bwMode="auto">
          <a:xfrm>
            <a:off x="6430513" y="993912"/>
            <a:ext cx="179716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2"/>
          <p:cNvSpPr>
            <a:spLocks noChangeArrowheads="1"/>
          </p:cNvSpPr>
          <p:nvPr/>
        </p:nvSpPr>
        <p:spPr bwMode="auto">
          <a:xfrm>
            <a:off x="1563757" y="2955234"/>
            <a:ext cx="121381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6"/>
          <p:cNvSpPr/>
          <p:nvPr/>
        </p:nvSpPr>
        <p:spPr>
          <a:xfrm>
            <a:off x="4482738" y="323662"/>
            <a:ext cx="2403222" cy="584775"/>
          </a:xfrm>
          <a:prstGeom prst="rect">
            <a:avLst/>
          </a:prstGeom>
        </p:spPr>
        <p:txBody>
          <a:bodyPr wrap="none">
            <a:spAutoFit/>
          </a:bodyPr>
          <a:lstStyle/>
          <a:p>
            <a:r>
              <a:rPr lang="fa-IR" sz="3200" dirty="0" smtClean="0">
                <a:solidFill>
                  <a:srgbClr val="FF0000"/>
                </a:solidFill>
                <a:cs typeface="IRRoya" panose="02000503000000020002" pitchFamily="2" charset="-78"/>
              </a:rPr>
              <a:t>نتایج اجرای برنامه</a:t>
            </a:r>
            <a:endParaRPr lang="en-US" sz="3200" dirty="0">
              <a:solidFill>
                <a:srgbClr val="FF0000"/>
              </a:solidFill>
            </a:endParaRP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217"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111" y="780862"/>
            <a:ext cx="5324475" cy="39909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4051529" y="4858678"/>
            <a:ext cx="326563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1" eaLnBrk="0" fontAlgn="base" latinLnBrk="0" hangingPunct="0">
              <a:lnSpc>
                <a:spcPct val="100000"/>
              </a:lnSpc>
              <a:spcBef>
                <a:spcPct val="0"/>
              </a:spcBef>
              <a:spcAft>
                <a:spcPct val="0"/>
              </a:spcAft>
              <a:buClrTx/>
              <a:buSzTx/>
              <a:buFontTx/>
              <a:buNone/>
              <a:tabLst/>
            </a:pPr>
            <a:r>
              <a:rPr kumimoji="0" lang="ar-SA" altLang="en-US" sz="1200" b="0" i="1" u="none" strike="noStrike" cap="none" normalizeH="0" baseline="0" dirty="0" smtClean="0">
                <a:ln>
                  <a:noFill/>
                </a:ln>
                <a:solidFill>
                  <a:schemeClr val="tx1"/>
                </a:solidFill>
                <a:effectLst/>
                <a:latin typeface="IRRoya" panose="02000503000000020002" pitchFamily="2" charset="-78"/>
                <a:ea typeface="Calibri" panose="020F0502020204030204" pitchFamily="34" charset="0"/>
                <a:cs typeface="IRRoya" panose="02000503000000020002" pitchFamily="2" charset="-78"/>
              </a:rPr>
              <a:t>پراکندگی زنبورها در فضای مسئله راستریگین پس از مقداردهی اولیه.</a:t>
            </a:r>
            <a:endParaRPr kumimoji="0" lang="ar-SA" alt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8395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10A9A8F-F456-4D98-B70D-1CDE282DFB79}" type="slidenum">
              <a:rPr lang="en-US" smtClean="0"/>
              <a:t>11</a:t>
            </a:fld>
            <a:endParaRPr lang="en-US"/>
          </a:p>
        </p:txBody>
      </p:sp>
      <p:sp>
        <p:nvSpPr>
          <p:cNvPr id="6" name="Rectangle 2"/>
          <p:cNvSpPr>
            <a:spLocks noChangeArrowheads="1"/>
          </p:cNvSpPr>
          <p:nvPr/>
        </p:nvSpPr>
        <p:spPr bwMode="auto">
          <a:xfrm>
            <a:off x="6430513" y="993912"/>
            <a:ext cx="179716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2"/>
          <p:cNvSpPr>
            <a:spLocks noChangeArrowheads="1"/>
          </p:cNvSpPr>
          <p:nvPr/>
        </p:nvSpPr>
        <p:spPr bwMode="auto">
          <a:xfrm>
            <a:off x="1563757" y="2955234"/>
            <a:ext cx="121381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6"/>
          <p:cNvSpPr/>
          <p:nvPr/>
        </p:nvSpPr>
        <p:spPr>
          <a:xfrm>
            <a:off x="4482738" y="323662"/>
            <a:ext cx="2403222" cy="584775"/>
          </a:xfrm>
          <a:prstGeom prst="rect">
            <a:avLst/>
          </a:prstGeom>
        </p:spPr>
        <p:txBody>
          <a:bodyPr wrap="none">
            <a:spAutoFit/>
          </a:bodyPr>
          <a:lstStyle/>
          <a:p>
            <a:r>
              <a:rPr lang="fa-IR" sz="3200" dirty="0" smtClean="0">
                <a:solidFill>
                  <a:srgbClr val="FF0000"/>
                </a:solidFill>
                <a:cs typeface="IRRoya" panose="02000503000000020002" pitchFamily="2" charset="-78"/>
              </a:rPr>
              <a:t>نتایج اجرای برنامه</a:t>
            </a:r>
            <a:endParaRPr lang="en-US" sz="3200" dirty="0">
              <a:solidFill>
                <a:srgbClr val="FF0000"/>
              </a:solidFill>
            </a:endParaRP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41"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111" y="780862"/>
            <a:ext cx="5324475" cy="39909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p:cNvSpPr>
            <a:spLocks noChangeArrowheads="1"/>
          </p:cNvSpPr>
          <p:nvPr/>
        </p:nvSpPr>
        <p:spPr bwMode="auto">
          <a:xfrm>
            <a:off x="3120184" y="4857312"/>
            <a:ext cx="51283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1" eaLnBrk="0" fontAlgn="base" latinLnBrk="0" hangingPunct="0">
              <a:lnSpc>
                <a:spcPct val="100000"/>
              </a:lnSpc>
              <a:spcBef>
                <a:spcPct val="0"/>
              </a:spcBef>
              <a:spcAft>
                <a:spcPct val="0"/>
              </a:spcAft>
              <a:buClrTx/>
              <a:buSzTx/>
              <a:buFontTx/>
              <a:buNone/>
              <a:tabLst/>
            </a:pPr>
            <a:r>
              <a:rPr kumimoji="0" lang="ar-SA" altLang="en-US" sz="1200" b="0" i="1" u="none" strike="noStrike" cap="none" normalizeH="0" baseline="0" dirty="0" smtClean="0">
                <a:ln>
                  <a:noFill/>
                </a:ln>
                <a:solidFill>
                  <a:schemeClr val="tx1"/>
                </a:solidFill>
                <a:effectLst/>
                <a:latin typeface="IRRoya" panose="02000503000000020002" pitchFamily="2" charset="-78"/>
                <a:ea typeface="Calibri" panose="020F0502020204030204" pitchFamily="34" charset="0"/>
                <a:cs typeface="IRRoya" panose="02000503000000020002" pitchFamily="2" charset="-78"/>
              </a:rPr>
              <a:t>نقطۀ کمینۀ سرتاسری تابع راستریگین در انتهای فرایند بهینه‏سازی، با استفاده از الگوریتم زنبورعسل مصنوعی.</a:t>
            </a:r>
            <a:endParaRPr kumimoji="0" lang="ar-SA" alt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18199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10A9A8F-F456-4D98-B70D-1CDE282DFB79}" type="slidenum">
              <a:rPr lang="en-US" smtClean="0"/>
              <a:t>12</a:t>
            </a:fld>
            <a:endParaRPr lang="en-US"/>
          </a:p>
        </p:txBody>
      </p:sp>
      <p:sp>
        <p:nvSpPr>
          <p:cNvPr id="6" name="Rectangle 2"/>
          <p:cNvSpPr>
            <a:spLocks noChangeArrowheads="1"/>
          </p:cNvSpPr>
          <p:nvPr/>
        </p:nvSpPr>
        <p:spPr bwMode="auto">
          <a:xfrm>
            <a:off x="6430513" y="993912"/>
            <a:ext cx="179716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2"/>
          <p:cNvSpPr>
            <a:spLocks noChangeArrowheads="1"/>
          </p:cNvSpPr>
          <p:nvPr/>
        </p:nvSpPr>
        <p:spPr bwMode="auto">
          <a:xfrm>
            <a:off x="1563757" y="2955234"/>
            <a:ext cx="121381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6"/>
          <p:cNvSpPr/>
          <p:nvPr/>
        </p:nvSpPr>
        <p:spPr>
          <a:xfrm>
            <a:off x="4482738" y="323662"/>
            <a:ext cx="2403222" cy="584775"/>
          </a:xfrm>
          <a:prstGeom prst="rect">
            <a:avLst/>
          </a:prstGeom>
        </p:spPr>
        <p:txBody>
          <a:bodyPr wrap="none">
            <a:spAutoFit/>
          </a:bodyPr>
          <a:lstStyle/>
          <a:p>
            <a:r>
              <a:rPr lang="fa-IR" sz="3200" dirty="0" smtClean="0">
                <a:solidFill>
                  <a:srgbClr val="FF0000"/>
                </a:solidFill>
                <a:cs typeface="IRRoya" panose="02000503000000020002" pitchFamily="2" charset="-78"/>
              </a:rPr>
              <a:t>نتایج اجرای برنامه</a:t>
            </a:r>
            <a:endParaRPr lang="en-US" sz="3200" dirty="0">
              <a:solidFill>
                <a:srgbClr val="FF0000"/>
              </a:solidFill>
            </a:endParaRP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26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109" y="775703"/>
            <a:ext cx="5324475" cy="39909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3"/>
          <p:cNvSpPr>
            <a:spLocks noChangeArrowheads="1"/>
          </p:cNvSpPr>
          <p:nvPr/>
        </p:nvSpPr>
        <p:spPr bwMode="auto">
          <a:xfrm>
            <a:off x="4482738" y="4871049"/>
            <a:ext cx="268214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1" eaLnBrk="0" fontAlgn="base" latinLnBrk="0" hangingPunct="0">
              <a:lnSpc>
                <a:spcPct val="100000"/>
              </a:lnSpc>
              <a:spcBef>
                <a:spcPct val="0"/>
              </a:spcBef>
              <a:spcAft>
                <a:spcPct val="0"/>
              </a:spcAft>
              <a:buClrTx/>
              <a:buSzTx/>
              <a:buFontTx/>
              <a:buNone/>
              <a:tabLst/>
            </a:pPr>
            <a:r>
              <a:rPr kumimoji="0" lang="ar-SA" altLang="en-US" sz="1200" b="0" i="1" u="none" strike="noStrike" cap="none" normalizeH="0" baseline="0" dirty="0" smtClean="0">
                <a:ln>
                  <a:noFill/>
                </a:ln>
                <a:solidFill>
                  <a:schemeClr val="tx1"/>
                </a:solidFill>
                <a:effectLst/>
                <a:latin typeface="IRRoya" panose="02000503000000020002" pitchFamily="2" charset="-78"/>
                <a:ea typeface="Calibri" panose="020F0502020204030204" pitchFamily="34" charset="0"/>
                <a:cs typeface="IRRoya" panose="02000503000000020002" pitchFamily="2" charset="-78"/>
              </a:rPr>
              <a:t>نمودار کمینه‏سازی تابع راستریگین در برابر تعداد تکرار.</a:t>
            </a:r>
            <a:endParaRPr kumimoji="0" lang="ar-SA" altLang="en-US"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p:txBody>
      </p:sp>
      <p:sp>
        <p:nvSpPr>
          <p:cNvPr id="11" name="Rectangle 10"/>
          <p:cNvSpPr/>
          <p:nvPr/>
        </p:nvSpPr>
        <p:spPr>
          <a:xfrm>
            <a:off x="789960" y="4501717"/>
            <a:ext cx="6096000" cy="307777"/>
          </a:xfrm>
          <a:prstGeom prst="rect">
            <a:avLst/>
          </a:prstGeom>
        </p:spPr>
        <p:txBody>
          <a:bodyPr>
            <a:spAutoFit/>
          </a:bodyPr>
          <a:lstStyle/>
          <a:p>
            <a:r>
              <a:rPr lang="en-US" sz="1400" dirty="0" smtClean="0"/>
              <a:t> </a:t>
            </a:r>
            <a:r>
              <a:rPr lang="en-US" sz="1400" i="1" dirty="0" smtClean="0"/>
              <a:t>X</a:t>
            </a:r>
            <a:r>
              <a:rPr lang="en-US" sz="1400" i="1" baseline="-25000" dirty="0" smtClean="0"/>
              <a:t>1</a:t>
            </a:r>
            <a:r>
              <a:rPr lang="en-US" sz="1400" i="1" dirty="0" smtClean="0"/>
              <a:t> = 0.1595, X</a:t>
            </a:r>
            <a:r>
              <a:rPr lang="en-US" sz="1400" i="1" baseline="-25000" dirty="0" smtClean="0"/>
              <a:t>2</a:t>
            </a:r>
            <a:r>
              <a:rPr lang="en-US" sz="1400" i="1" dirty="0" smtClean="0"/>
              <a:t> = -0.0560</a:t>
            </a:r>
            <a:endParaRPr lang="en-US" sz="1400" i="1" dirty="0"/>
          </a:p>
        </p:txBody>
      </p:sp>
    </p:spTree>
    <p:extLst>
      <p:ext uri="{BB962C8B-B14F-4D97-AF65-F5344CB8AC3E}">
        <p14:creationId xmlns:p14="http://schemas.microsoft.com/office/powerpoint/2010/main" val="20167860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10A9A8F-F456-4D98-B70D-1CDE282DFB79}" type="slidenum">
              <a:rPr lang="en-US" smtClean="0"/>
              <a:t>13</a:t>
            </a:fld>
            <a:endParaRPr lang="en-US"/>
          </a:p>
        </p:txBody>
      </p:sp>
      <p:sp>
        <p:nvSpPr>
          <p:cNvPr id="6" name="Rectangle 2"/>
          <p:cNvSpPr>
            <a:spLocks noChangeArrowheads="1"/>
          </p:cNvSpPr>
          <p:nvPr/>
        </p:nvSpPr>
        <p:spPr bwMode="auto">
          <a:xfrm>
            <a:off x="6430513" y="993912"/>
            <a:ext cx="179716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2"/>
          <p:cNvSpPr>
            <a:spLocks noChangeArrowheads="1"/>
          </p:cNvSpPr>
          <p:nvPr/>
        </p:nvSpPr>
        <p:spPr bwMode="auto">
          <a:xfrm>
            <a:off x="1563757" y="2955234"/>
            <a:ext cx="121381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6"/>
          <p:cNvSpPr/>
          <p:nvPr/>
        </p:nvSpPr>
        <p:spPr>
          <a:xfrm>
            <a:off x="8196463" y="635762"/>
            <a:ext cx="1077539" cy="584775"/>
          </a:xfrm>
          <a:prstGeom prst="rect">
            <a:avLst/>
          </a:prstGeom>
        </p:spPr>
        <p:txBody>
          <a:bodyPr wrap="none">
            <a:spAutoFit/>
          </a:bodyPr>
          <a:lstStyle/>
          <a:p>
            <a:r>
              <a:rPr lang="fa-IR" sz="3200" dirty="0" smtClean="0">
                <a:solidFill>
                  <a:srgbClr val="FF0000"/>
                </a:solidFill>
                <a:cs typeface="IRRoya" panose="02000503000000020002" pitchFamily="2" charset="-78"/>
              </a:rPr>
              <a:t>مراجع:</a:t>
            </a:r>
            <a:endParaRPr lang="en-US" sz="3200" dirty="0">
              <a:solidFill>
                <a:srgbClr val="FF0000"/>
              </a:solidFill>
            </a:endParaRP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p:cNvSpPr/>
          <p:nvPr/>
        </p:nvSpPr>
        <p:spPr>
          <a:xfrm>
            <a:off x="1563756" y="1576343"/>
            <a:ext cx="8380343" cy="3139321"/>
          </a:xfrm>
          <a:prstGeom prst="rect">
            <a:avLst/>
          </a:prstGeom>
        </p:spPr>
        <p:txBody>
          <a:bodyPr wrap="square">
            <a:spAutoFit/>
          </a:bodyPr>
          <a:lstStyle/>
          <a:p>
            <a:r>
              <a:rPr lang="en-US" dirty="0" smtClean="0">
                <a:solidFill>
                  <a:srgbClr val="000000"/>
                </a:solidFill>
                <a:latin typeface="URWPalladioL-Roma"/>
              </a:rPr>
              <a:t>[1] Gao</a:t>
            </a:r>
            <a:r>
              <a:rPr lang="en-US" dirty="0">
                <a:solidFill>
                  <a:srgbClr val="000000"/>
                </a:solidFill>
                <a:latin typeface="URWPalladioL-Roma"/>
              </a:rPr>
              <a:t>, W.; Liu, S.; Huang, L. A Global Best Artificial Bee Colony Algorithm for Global Optimization. J. </a:t>
            </a:r>
            <a:r>
              <a:rPr lang="en-US" dirty="0" err="1">
                <a:solidFill>
                  <a:srgbClr val="000000"/>
                </a:solidFill>
                <a:latin typeface="URWPalladioL-Roma"/>
              </a:rPr>
              <a:t>Comput</a:t>
            </a:r>
            <a:r>
              <a:rPr lang="en-US" dirty="0">
                <a:solidFill>
                  <a:srgbClr val="000000"/>
                </a:solidFill>
                <a:latin typeface="URWPalladioL-Roma"/>
              </a:rPr>
              <a:t>. Appl. </a:t>
            </a:r>
            <a:r>
              <a:rPr lang="en-US" dirty="0" err="1">
                <a:solidFill>
                  <a:srgbClr val="000000"/>
                </a:solidFill>
                <a:latin typeface="URWPalladioL-Roma"/>
              </a:rPr>
              <a:t>Mathemat</a:t>
            </a:r>
            <a:r>
              <a:rPr lang="en-US" dirty="0">
                <a:solidFill>
                  <a:srgbClr val="000000"/>
                </a:solidFill>
                <a:latin typeface="URWPalladioL-Roma"/>
              </a:rPr>
              <a:t>. 2012, 236, 2741–2753</a:t>
            </a:r>
            <a:r>
              <a:rPr lang="en-US" dirty="0" smtClean="0">
                <a:solidFill>
                  <a:srgbClr val="000000"/>
                </a:solidFill>
                <a:latin typeface="URWPalladioL-Roma"/>
              </a:rPr>
              <a:t>.</a:t>
            </a:r>
          </a:p>
          <a:p>
            <a:r>
              <a:rPr lang="en-US" dirty="0" smtClean="0">
                <a:solidFill>
                  <a:srgbClr val="000000"/>
                </a:solidFill>
                <a:latin typeface="URWPalladioL-Roma"/>
              </a:rPr>
              <a:t>[2] D</a:t>
            </a:r>
            <a:r>
              <a:rPr lang="en-US" dirty="0">
                <a:solidFill>
                  <a:srgbClr val="000000"/>
                </a:solidFill>
                <a:latin typeface="URWPalladioL-Roma"/>
              </a:rPr>
              <a:t>. </a:t>
            </a:r>
            <a:r>
              <a:rPr lang="en-US" dirty="0" err="1">
                <a:solidFill>
                  <a:srgbClr val="000000"/>
                </a:solidFill>
                <a:latin typeface="URWPalladioL-Roma"/>
              </a:rPr>
              <a:t>Karaboga</a:t>
            </a:r>
            <a:r>
              <a:rPr lang="en-US" dirty="0">
                <a:solidFill>
                  <a:srgbClr val="000000"/>
                </a:solidFill>
                <a:latin typeface="URWPalladioL-Roma"/>
              </a:rPr>
              <a:t>, An idea based on honey bee swarm for numerical optimization, </a:t>
            </a:r>
            <a:r>
              <a:rPr lang="en-US" dirty="0" err="1">
                <a:solidFill>
                  <a:srgbClr val="000000"/>
                </a:solidFill>
                <a:latin typeface="URWPalladioL-Roma"/>
              </a:rPr>
              <a:t>Erciyes</a:t>
            </a:r>
            <a:r>
              <a:rPr lang="en-US" dirty="0">
                <a:solidFill>
                  <a:srgbClr val="000000"/>
                </a:solidFill>
                <a:latin typeface="URWPalladioL-Roma"/>
              </a:rPr>
              <a:t> University, Technical Report-TR06, Kayseri, Turkey, 2005</a:t>
            </a:r>
            <a:r>
              <a:rPr lang="en-US" dirty="0" smtClean="0">
                <a:solidFill>
                  <a:srgbClr val="000000"/>
                </a:solidFill>
                <a:latin typeface="URWPalladioL-Roma"/>
              </a:rPr>
              <a:t>.</a:t>
            </a:r>
          </a:p>
          <a:p>
            <a:r>
              <a:rPr lang="en-US" dirty="0">
                <a:solidFill>
                  <a:srgbClr val="000000"/>
                </a:solidFill>
                <a:latin typeface="URWPalladioL-Roma"/>
              </a:rPr>
              <a:t>[3] D. </a:t>
            </a:r>
            <a:r>
              <a:rPr lang="en-US" dirty="0" err="1">
                <a:solidFill>
                  <a:srgbClr val="000000"/>
                </a:solidFill>
                <a:latin typeface="URWPalladioL-Roma"/>
              </a:rPr>
              <a:t>Karaboga</a:t>
            </a:r>
            <a:r>
              <a:rPr lang="en-US" dirty="0">
                <a:solidFill>
                  <a:srgbClr val="000000"/>
                </a:solidFill>
                <a:latin typeface="URWPalladioL-Roma"/>
              </a:rPr>
              <a:t>, B. </a:t>
            </a:r>
            <a:r>
              <a:rPr lang="en-US" dirty="0" err="1">
                <a:solidFill>
                  <a:srgbClr val="000000"/>
                </a:solidFill>
                <a:latin typeface="URWPalladioL-Roma"/>
              </a:rPr>
              <a:t>Basturk</a:t>
            </a:r>
            <a:r>
              <a:rPr lang="en-US" dirty="0">
                <a:solidFill>
                  <a:srgbClr val="000000"/>
                </a:solidFill>
                <a:latin typeface="URWPalladioL-Roma"/>
              </a:rPr>
              <a:t> A powerful and efficient algorithm for numerical function optimization: artificial bee colony (ABC) algorithm Journal of Global Optimization, 39 (2007), pp. </a:t>
            </a:r>
            <a:r>
              <a:rPr lang="en-US" dirty="0" smtClean="0">
                <a:solidFill>
                  <a:srgbClr val="000000"/>
                </a:solidFill>
                <a:latin typeface="URWPalladioL-Roma"/>
              </a:rPr>
              <a:t>459-471.</a:t>
            </a:r>
          </a:p>
          <a:p>
            <a:r>
              <a:rPr lang="en-US" dirty="0">
                <a:solidFill>
                  <a:srgbClr val="000000"/>
                </a:solidFill>
                <a:latin typeface="URWPalladioL-Roma"/>
              </a:rPr>
              <a:t>[4] D. </a:t>
            </a:r>
            <a:r>
              <a:rPr lang="en-US" dirty="0" err="1">
                <a:solidFill>
                  <a:srgbClr val="000000"/>
                </a:solidFill>
                <a:latin typeface="URWPalladioL-Roma"/>
              </a:rPr>
              <a:t>Karaboga</a:t>
            </a:r>
            <a:r>
              <a:rPr lang="en-US" dirty="0">
                <a:solidFill>
                  <a:srgbClr val="000000"/>
                </a:solidFill>
                <a:latin typeface="URWPalladioL-Roma"/>
              </a:rPr>
              <a:t>, B. </a:t>
            </a:r>
            <a:r>
              <a:rPr lang="en-US" dirty="0" err="1">
                <a:solidFill>
                  <a:srgbClr val="000000"/>
                </a:solidFill>
                <a:latin typeface="URWPalladioL-Roma"/>
              </a:rPr>
              <a:t>Basturk</a:t>
            </a:r>
            <a:r>
              <a:rPr lang="en-US" dirty="0">
                <a:solidFill>
                  <a:srgbClr val="000000"/>
                </a:solidFill>
                <a:latin typeface="URWPalladioL-Roma"/>
              </a:rPr>
              <a:t> On the performance of artificial bee colony (ABC) algorithm Applied Soft Computing, 8 (2008), pp. </a:t>
            </a:r>
            <a:r>
              <a:rPr lang="en-US" dirty="0" smtClean="0">
                <a:solidFill>
                  <a:srgbClr val="000000"/>
                </a:solidFill>
                <a:latin typeface="URWPalladioL-Roma"/>
              </a:rPr>
              <a:t>687-697.</a:t>
            </a:r>
          </a:p>
          <a:p>
            <a:r>
              <a:rPr lang="en-US" dirty="0">
                <a:solidFill>
                  <a:srgbClr val="000000"/>
                </a:solidFill>
                <a:latin typeface="URWPalladioL-Roma"/>
              </a:rPr>
              <a:t>[5] D. </a:t>
            </a:r>
            <a:r>
              <a:rPr lang="en-US" dirty="0" err="1">
                <a:solidFill>
                  <a:srgbClr val="000000"/>
                </a:solidFill>
                <a:latin typeface="URWPalladioL-Roma"/>
              </a:rPr>
              <a:t>Karaboga</a:t>
            </a:r>
            <a:r>
              <a:rPr lang="en-US" dirty="0">
                <a:solidFill>
                  <a:srgbClr val="000000"/>
                </a:solidFill>
                <a:latin typeface="URWPalladioL-Roma"/>
              </a:rPr>
              <a:t>, B. </a:t>
            </a:r>
            <a:r>
              <a:rPr lang="en-US" dirty="0" err="1">
                <a:solidFill>
                  <a:srgbClr val="000000"/>
                </a:solidFill>
                <a:latin typeface="URWPalladioL-Roma"/>
              </a:rPr>
              <a:t>Basturk</a:t>
            </a:r>
            <a:r>
              <a:rPr lang="en-US" dirty="0">
                <a:solidFill>
                  <a:srgbClr val="000000"/>
                </a:solidFill>
                <a:latin typeface="URWPalladioL-Roma"/>
              </a:rPr>
              <a:t> A comparative study of artificial bee colony algorithm Applied Mathematics and Computation, 214 (2009), pp. </a:t>
            </a:r>
            <a:r>
              <a:rPr lang="en-US" dirty="0" smtClean="0">
                <a:solidFill>
                  <a:srgbClr val="000000"/>
                </a:solidFill>
                <a:latin typeface="URWPalladioL-Roma"/>
              </a:rPr>
              <a:t>108-132.</a:t>
            </a:r>
          </a:p>
        </p:txBody>
      </p:sp>
    </p:spTree>
    <p:extLst>
      <p:ext uri="{BB962C8B-B14F-4D97-AF65-F5344CB8AC3E}">
        <p14:creationId xmlns:p14="http://schemas.microsoft.com/office/powerpoint/2010/main" val="11164939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10A9A8F-F456-4D98-B70D-1CDE282DFB79}" type="slidenum">
              <a:rPr lang="en-US" smtClean="0"/>
              <a:t>2</a:t>
            </a:fld>
            <a:endParaRPr lang="en-US"/>
          </a:p>
        </p:txBody>
      </p:sp>
      <p:sp>
        <p:nvSpPr>
          <p:cNvPr id="2" name="Rectangle 1"/>
          <p:cNvSpPr/>
          <p:nvPr/>
        </p:nvSpPr>
        <p:spPr>
          <a:xfrm>
            <a:off x="4352462" y="981668"/>
            <a:ext cx="4921540" cy="1569660"/>
          </a:xfrm>
          <a:prstGeom prst="rect">
            <a:avLst/>
          </a:prstGeom>
        </p:spPr>
        <p:txBody>
          <a:bodyPr wrap="none">
            <a:spAutoFit/>
          </a:bodyPr>
          <a:lstStyle/>
          <a:p>
            <a:pPr marL="342900" indent="-342900" algn="r" rtl="1">
              <a:buFont typeface="Arial" panose="020B0604020202020204" pitchFamily="34" charset="0"/>
              <a:buChar char="•"/>
            </a:pPr>
            <a:r>
              <a:rPr lang="fa-IR" sz="2400" dirty="0" smtClean="0">
                <a:effectLst/>
                <a:latin typeface="IRRoya" panose="02000503000000020002" pitchFamily="2" charset="-78"/>
                <a:ea typeface="Calibri" panose="020F0502020204030204" pitchFamily="34" charset="0"/>
                <a:cs typeface="IRRoya" panose="02000503000000020002" pitchFamily="2" charset="-78"/>
              </a:rPr>
              <a:t>پیشنهاد‏شده ت</a:t>
            </a:r>
            <a:r>
              <a:rPr lang="ar-SA" sz="2400" dirty="0" smtClean="0">
                <a:effectLst/>
                <a:latin typeface="IRRoya" panose="02000503000000020002" pitchFamily="2" charset="-78"/>
                <a:ea typeface="Calibri" panose="020F0502020204030204" pitchFamily="34" charset="0"/>
                <a:cs typeface="IRRoya" panose="02000503000000020002" pitchFamily="2" charset="-78"/>
              </a:rPr>
              <a:t>و</a:t>
            </a:r>
            <a:r>
              <a:rPr lang="fa-IR" sz="2400" dirty="0" smtClean="0">
                <a:effectLst/>
                <a:latin typeface="IRRoya" panose="02000503000000020002" pitchFamily="2" charset="-78"/>
                <a:ea typeface="Calibri" panose="020F0502020204030204" pitchFamily="34" charset="0"/>
                <a:cs typeface="IRRoya" panose="02000503000000020002" pitchFamily="2" charset="-78"/>
              </a:rPr>
              <a:t>س</a:t>
            </a:r>
            <a:r>
              <a:rPr lang="ar-SA" sz="2400" dirty="0" smtClean="0">
                <a:effectLst/>
                <a:latin typeface="IRRoya" panose="02000503000000020002" pitchFamily="2" charset="-78"/>
                <a:ea typeface="Calibri" panose="020F0502020204030204" pitchFamily="34" charset="0"/>
                <a:cs typeface="IRRoya" panose="02000503000000020002" pitchFamily="2" charset="-78"/>
              </a:rPr>
              <a:t>ط </a:t>
            </a:r>
            <a:r>
              <a:rPr lang="en-US" sz="2400" dirty="0" err="1" smtClean="0">
                <a:effectLst/>
                <a:latin typeface="IRRoya" panose="02000503000000020002" pitchFamily="2" charset="-78"/>
                <a:ea typeface="Calibri" panose="020F0502020204030204" pitchFamily="34" charset="0"/>
                <a:cs typeface="IRRoya" panose="02000503000000020002" pitchFamily="2" charset="-78"/>
              </a:rPr>
              <a:t>Karaboga</a:t>
            </a:r>
            <a:r>
              <a:rPr lang="en-US" sz="2400" dirty="0" smtClean="0">
                <a:effectLst/>
                <a:latin typeface="IRRoya" panose="02000503000000020002" pitchFamily="2" charset="-78"/>
                <a:ea typeface="Calibri" panose="020F0502020204030204" pitchFamily="34" charset="0"/>
                <a:cs typeface="IRRoya" panose="02000503000000020002" pitchFamily="2" charset="-78"/>
              </a:rPr>
              <a:t> </a:t>
            </a:r>
            <a:r>
              <a:rPr lang="fa-IR" sz="2400" dirty="0" smtClean="0">
                <a:effectLst/>
                <a:latin typeface="IRRoya" panose="02000503000000020002" pitchFamily="2" charset="-78"/>
                <a:ea typeface="Calibri" panose="020F0502020204030204" pitchFamily="34" charset="0"/>
                <a:cs typeface="IRRoya" panose="02000503000000020002" pitchFamily="2" charset="-78"/>
              </a:rPr>
              <a:t> </a:t>
            </a:r>
            <a:r>
              <a:rPr lang="ar-SA" sz="2400" dirty="0" smtClean="0">
                <a:effectLst/>
                <a:latin typeface="IRRoya" panose="02000503000000020002" pitchFamily="2" charset="-78"/>
                <a:ea typeface="Calibri" panose="020F0502020204030204" pitchFamily="34" charset="0"/>
                <a:cs typeface="IRRoya" panose="02000503000000020002" pitchFamily="2" charset="-78"/>
              </a:rPr>
              <a:t>در سال 2005</a:t>
            </a:r>
            <a:endParaRPr lang="fa-IR" sz="2400" dirty="0" smtClean="0">
              <a:effectLst/>
              <a:latin typeface="IRRoya" panose="02000503000000020002" pitchFamily="2" charset="-78"/>
              <a:ea typeface="Calibri" panose="020F0502020204030204" pitchFamily="34" charset="0"/>
              <a:cs typeface="IRRoya" panose="02000503000000020002" pitchFamily="2" charset="-78"/>
            </a:endParaRPr>
          </a:p>
          <a:p>
            <a:pPr marL="342900" indent="-342900" algn="r" rtl="1">
              <a:buFont typeface="Arial" panose="020B0604020202020204" pitchFamily="34" charset="0"/>
              <a:buChar char="•"/>
            </a:pPr>
            <a:r>
              <a:rPr lang="ar-SA" sz="2400" dirty="0">
                <a:latin typeface="IRRoya" panose="02000503000000020002" pitchFamily="2" charset="-78"/>
                <a:cs typeface="IRRoya" panose="02000503000000020002" pitchFamily="2" charset="-78"/>
              </a:rPr>
              <a:t>متعلق به گروه الگوریتم‌های هوش </a:t>
            </a:r>
            <a:r>
              <a:rPr lang="ar-SA" sz="2400" dirty="0" smtClean="0">
                <a:latin typeface="IRRoya" panose="02000503000000020002" pitchFamily="2" charset="-78"/>
                <a:cs typeface="IRRoya" panose="02000503000000020002" pitchFamily="2" charset="-78"/>
              </a:rPr>
              <a:t>ازدحام</a:t>
            </a:r>
            <a:r>
              <a:rPr lang="fa-IR" sz="2400" dirty="0" smtClean="0">
                <a:latin typeface="IRRoya" panose="02000503000000020002" pitchFamily="2" charset="-78"/>
                <a:cs typeface="IRRoya" panose="02000503000000020002" pitchFamily="2" charset="-78"/>
              </a:rPr>
              <a:t>ی</a:t>
            </a:r>
            <a:r>
              <a:rPr lang="ar-SA" sz="2400" dirty="0" smtClean="0">
                <a:latin typeface="IRRoya" panose="02000503000000020002" pitchFamily="2" charset="-78"/>
                <a:cs typeface="IRRoya" panose="02000503000000020002" pitchFamily="2" charset="-78"/>
              </a:rPr>
              <a:t> </a:t>
            </a:r>
            <a:endParaRPr lang="fa-IR" sz="2400" dirty="0" smtClean="0">
              <a:latin typeface="IRRoya" panose="02000503000000020002" pitchFamily="2" charset="-78"/>
              <a:cs typeface="IRRoya" panose="02000503000000020002" pitchFamily="2" charset="-78"/>
            </a:endParaRPr>
          </a:p>
          <a:p>
            <a:pPr marL="342900" indent="-342900" algn="r" rtl="1">
              <a:buFont typeface="Arial" panose="020B0604020202020204" pitchFamily="34" charset="0"/>
              <a:buChar char="•"/>
            </a:pPr>
            <a:r>
              <a:rPr lang="fa-IR" sz="2400" dirty="0">
                <a:latin typeface="IRRoya" panose="02000503000000020002" pitchFamily="2" charset="-78"/>
                <a:cs typeface="IRRoya" panose="02000503000000020002" pitchFamily="2" charset="-78"/>
              </a:rPr>
              <a:t>شبیه‏سازی </a:t>
            </a:r>
            <a:r>
              <a:rPr lang="ar-SA" sz="2400" dirty="0">
                <a:latin typeface="IRRoya" panose="02000503000000020002" pitchFamily="2" charset="-78"/>
                <a:cs typeface="IRRoya" panose="02000503000000020002" pitchFamily="2" charset="-78"/>
              </a:rPr>
              <a:t>رفتار جستجوی غذای زنبورهای </a:t>
            </a:r>
            <a:r>
              <a:rPr lang="ar-SA" sz="2400" dirty="0" smtClean="0">
                <a:latin typeface="IRRoya" panose="02000503000000020002" pitchFamily="2" charset="-78"/>
                <a:cs typeface="IRRoya" panose="02000503000000020002" pitchFamily="2" charset="-78"/>
              </a:rPr>
              <a:t>عسل</a:t>
            </a:r>
            <a:endParaRPr lang="fa-IR" sz="2400" dirty="0" smtClean="0">
              <a:latin typeface="IRRoya" panose="02000503000000020002" pitchFamily="2" charset="-78"/>
              <a:cs typeface="IRRoya" panose="02000503000000020002" pitchFamily="2" charset="-78"/>
            </a:endParaRPr>
          </a:p>
          <a:p>
            <a:pPr marL="342900" indent="-342900" algn="r" rtl="1">
              <a:buFont typeface="Arial" panose="020B0604020202020204" pitchFamily="34" charset="0"/>
              <a:buChar char="•"/>
            </a:pPr>
            <a:endParaRPr lang="en-US" sz="2400" dirty="0">
              <a:latin typeface="IRRoya" panose="02000503000000020002" pitchFamily="2" charset="-78"/>
              <a:cs typeface="IRRoya" panose="02000503000000020002" pitchFamily="2" charset="-78"/>
            </a:endParaRPr>
          </a:p>
        </p:txBody>
      </p:sp>
      <p:sp>
        <p:nvSpPr>
          <p:cNvPr id="3" name="Rectangle 2"/>
          <p:cNvSpPr/>
          <p:nvPr/>
        </p:nvSpPr>
        <p:spPr>
          <a:xfrm>
            <a:off x="5513037" y="2644093"/>
            <a:ext cx="3760965" cy="1569660"/>
          </a:xfrm>
          <a:prstGeom prst="rect">
            <a:avLst/>
          </a:prstGeom>
        </p:spPr>
        <p:txBody>
          <a:bodyPr wrap="none">
            <a:spAutoFit/>
          </a:bodyPr>
          <a:lstStyle/>
          <a:p>
            <a:pPr algn="r" rtl="1"/>
            <a:r>
              <a:rPr lang="fa-IR" sz="2400" dirty="0" smtClean="0">
                <a:effectLst/>
                <a:latin typeface="IRRoya" panose="02000503000000020002" pitchFamily="2" charset="-78"/>
                <a:ea typeface="Calibri" panose="020F0502020204030204" pitchFamily="34" charset="0"/>
                <a:cs typeface="IRRoya" panose="02000503000000020002" pitchFamily="2" charset="-78"/>
              </a:rPr>
              <a:t>سه گروه زنبورعسل:</a:t>
            </a:r>
          </a:p>
          <a:p>
            <a:pPr marL="457200" indent="-457200" algn="r" rtl="1">
              <a:buFont typeface="+mj-lt"/>
              <a:buAutoNum type="arabicPeriod"/>
            </a:pPr>
            <a:r>
              <a:rPr lang="fa-IR" sz="2400" dirty="0" smtClean="0">
                <a:latin typeface="IRRoya" panose="02000503000000020002" pitchFamily="2" charset="-78"/>
                <a:ea typeface="Calibri" panose="020F0502020204030204" pitchFamily="34" charset="0"/>
                <a:cs typeface="IRRoya" panose="02000503000000020002" pitchFamily="2" charset="-78"/>
              </a:rPr>
              <a:t>زنبورهای کارگر (</a:t>
            </a:r>
            <a:r>
              <a:rPr lang="en-US" sz="2400" dirty="0">
                <a:latin typeface="IRRoya" panose="02000503000000020002" pitchFamily="2" charset="-78"/>
                <a:cs typeface="IRRoya" panose="02000503000000020002" pitchFamily="2" charset="-78"/>
              </a:rPr>
              <a:t>employed bees</a:t>
            </a:r>
            <a:r>
              <a:rPr lang="fa-IR" sz="2400" dirty="0" smtClean="0">
                <a:latin typeface="IRRoya" panose="02000503000000020002" pitchFamily="2" charset="-78"/>
                <a:ea typeface="Calibri" panose="020F0502020204030204" pitchFamily="34" charset="0"/>
                <a:cs typeface="IRRoya" panose="02000503000000020002" pitchFamily="2" charset="-78"/>
              </a:rPr>
              <a:t>)</a:t>
            </a:r>
          </a:p>
          <a:p>
            <a:pPr marL="457200" indent="-457200" algn="r" rtl="1">
              <a:buFont typeface="+mj-lt"/>
              <a:buAutoNum type="arabicPeriod"/>
            </a:pPr>
            <a:r>
              <a:rPr lang="fa-IR" sz="2400" dirty="0" smtClean="0">
                <a:effectLst/>
                <a:latin typeface="IRRoya" panose="02000503000000020002" pitchFamily="2" charset="-78"/>
                <a:ea typeface="Calibri" panose="020F0502020204030204" pitchFamily="34" charset="0"/>
                <a:cs typeface="IRRoya" panose="02000503000000020002" pitchFamily="2" charset="-78"/>
              </a:rPr>
              <a:t>زنبورهای ناظر (</a:t>
            </a:r>
            <a:r>
              <a:rPr lang="en-US" sz="2400" dirty="0" smtClean="0">
                <a:latin typeface="IRRoya" panose="02000503000000020002" pitchFamily="2" charset="-78"/>
                <a:cs typeface="IRRoya" panose="02000503000000020002" pitchFamily="2" charset="-78"/>
              </a:rPr>
              <a:t>onlookers</a:t>
            </a:r>
            <a:r>
              <a:rPr lang="fa-IR" sz="2400" dirty="0" smtClean="0">
                <a:effectLst/>
                <a:latin typeface="IRRoya" panose="02000503000000020002" pitchFamily="2" charset="-78"/>
                <a:ea typeface="Calibri" panose="020F0502020204030204" pitchFamily="34" charset="0"/>
                <a:cs typeface="IRRoya" panose="02000503000000020002" pitchFamily="2" charset="-78"/>
              </a:rPr>
              <a:t>)</a:t>
            </a:r>
          </a:p>
          <a:p>
            <a:pPr marL="457200" indent="-457200" algn="r" rtl="1">
              <a:buFont typeface="+mj-lt"/>
              <a:buAutoNum type="arabicPeriod"/>
            </a:pPr>
            <a:r>
              <a:rPr lang="fa-IR" sz="2400" dirty="0" smtClean="0">
                <a:latin typeface="IRRoya" panose="02000503000000020002" pitchFamily="2" charset="-78"/>
                <a:cs typeface="IRRoya" panose="02000503000000020002" pitchFamily="2" charset="-78"/>
              </a:rPr>
              <a:t>زنبورهای پیشاهنگ (</a:t>
            </a:r>
            <a:r>
              <a:rPr lang="en-US" sz="2400" dirty="0">
                <a:latin typeface="IRRoya" panose="02000503000000020002" pitchFamily="2" charset="-78"/>
                <a:cs typeface="IRRoya" panose="02000503000000020002" pitchFamily="2" charset="-78"/>
              </a:rPr>
              <a:t>scouts</a:t>
            </a:r>
            <a:r>
              <a:rPr lang="fa-IR" sz="2400" dirty="0" smtClean="0">
                <a:latin typeface="IRRoya" panose="02000503000000020002" pitchFamily="2" charset="-78"/>
                <a:cs typeface="IRRoya" panose="02000503000000020002" pitchFamily="2" charset="-78"/>
              </a:rPr>
              <a:t>)</a:t>
            </a:r>
            <a:endParaRPr lang="en-US" sz="2400" dirty="0">
              <a:latin typeface="IRRoya" panose="02000503000000020002" pitchFamily="2" charset="-78"/>
              <a:cs typeface="IRRoya" panose="02000503000000020002" pitchFamily="2" charset="-78"/>
            </a:endParaRPr>
          </a:p>
        </p:txBody>
      </p:sp>
      <p:pic>
        <p:nvPicPr>
          <p:cNvPr id="5" name="Picture 2" descr="A precise neuro-fuzzy model enhanced by artificial bee colony techniques  for assessment of rock brittleness index | SpringerLink"/>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977392" y="3216881"/>
            <a:ext cx="3588544" cy="3007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061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10A9A8F-F456-4D98-B70D-1CDE282DFB79}" type="slidenum">
              <a:rPr lang="en-US" smtClean="0"/>
              <a:t>3</a:t>
            </a:fld>
            <a:endParaRPr lang="en-US"/>
          </a:p>
        </p:txBody>
      </p:sp>
      <p:sp>
        <p:nvSpPr>
          <p:cNvPr id="2" name="Rectangle 1"/>
          <p:cNvSpPr/>
          <p:nvPr/>
        </p:nvSpPr>
        <p:spPr>
          <a:xfrm>
            <a:off x="1194418" y="1614317"/>
            <a:ext cx="8922635" cy="2308324"/>
          </a:xfrm>
          <a:prstGeom prst="rect">
            <a:avLst/>
          </a:prstGeom>
        </p:spPr>
        <p:txBody>
          <a:bodyPr wrap="none">
            <a:spAutoFit/>
          </a:bodyPr>
          <a:lstStyle/>
          <a:p>
            <a:pPr marL="342900" indent="-342900" algn="r" rtl="1">
              <a:buFont typeface="+mj-lt"/>
              <a:buAutoNum type="arabicPeriod"/>
            </a:pPr>
            <a:r>
              <a:rPr lang="fa-IR" sz="2400" dirty="0" smtClean="0">
                <a:latin typeface="IRRoya" panose="02000503000000020002" pitchFamily="2" charset="-78"/>
                <a:cs typeface="IRRoya" panose="02000503000000020002" pitchFamily="2" charset="-78"/>
              </a:rPr>
              <a:t>بهره‌برداری از منبع غذایی</a:t>
            </a:r>
          </a:p>
          <a:p>
            <a:pPr marL="342900" indent="-342900" algn="r" rtl="1">
              <a:buFont typeface="+mj-lt"/>
              <a:buAutoNum type="arabicPeriod"/>
            </a:pPr>
            <a:r>
              <a:rPr lang="fa-IR" sz="2400" dirty="0" smtClean="0">
                <a:latin typeface="IRRoya" panose="02000503000000020002" pitchFamily="2" charset="-78"/>
                <a:cs typeface="IRRoya" panose="02000503000000020002" pitchFamily="2" charset="-78"/>
              </a:rPr>
              <a:t>انتقال </a:t>
            </a:r>
            <a:r>
              <a:rPr lang="fa-IR" sz="2400" dirty="0">
                <a:latin typeface="IRRoya" panose="02000503000000020002" pitchFamily="2" charset="-78"/>
                <a:cs typeface="IRRoya" panose="02000503000000020002" pitchFamily="2" charset="-78"/>
              </a:rPr>
              <a:t>اطلاعات مربوط به منبع غذایی </a:t>
            </a:r>
            <a:r>
              <a:rPr lang="fa-IR" sz="2400" dirty="0" smtClean="0">
                <a:latin typeface="IRRoya" panose="02000503000000020002" pitchFamily="2" charset="-78"/>
                <a:cs typeface="IRRoya" panose="02000503000000020002" pitchFamily="2" charset="-78"/>
              </a:rPr>
              <a:t>به کندو</a:t>
            </a:r>
          </a:p>
          <a:p>
            <a:pPr marL="342900" indent="-342900" algn="r" rtl="1">
              <a:buFont typeface="+mj-lt"/>
              <a:buAutoNum type="arabicPeriod"/>
            </a:pPr>
            <a:r>
              <a:rPr lang="fa-IR" sz="2400" dirty="0" smtClean="0">
                <a:latin typeface="IRRoya" panose="02000503000000020002" pitchFamily="2" charset="-78"/>
                <a:cs typeface="IRRoya" panose="02000503000000020002" pitchFamily="2" charset="-78"/>
              </a:rPr>
              <a:t> به اشتراک گذاشتن این </a:t>
            </a:r>
            <a:r>
              <a:rPr lang="fa-IR" sz="2400" dirty="0">
                <a:latin typeface="IRRoya" panose="02000503000000020002" pitchFamily="2" charset="-78"/>
                <a:cs typeface="IRRoya" panose="02000503000000020002" pitchFamily="2" charset="-78"/>
              </a:rPr>
              <a:t>اطلاعات را با زنبورهای </a:t>
            </a:r>
            <a:r>
              <a:rPr lang="fa-IR" sz="2400" dirty="0" smtClean="0">
                <a:latin typeface="IRRoya" panose="02000503000000020002" pitchFamily="2" charset="-78"/>
                <a:cs typeface="IRRoya" panose="02000503000000020002" pitchFamily="2" charset="-78"/>
              </a:rPr>
              <a:t>ناظر</a:t>
            </a:r>
          </a:p>
          <a:p>
            <a:pPr marL="800100" lvl="1" indent="-342900" algn="r" rtl="1">
              <a:buFont typeface="Arial" panose="020B0604020202020204" pitchFamily="34" charset="0"/>
              <a:buChar char="•"/>
            </a:pPr>
            <a:r>
              <a:rPr lang="fa-IR" sz="2400" dirty="0">
                <a:latin typeface="IRRoya" panose="02000503000000020002" pitchFamily="2" charset="-78"/>
                <a:cs typeface="IRRoya" panose="02000503000000020002" pitchFamily="2" charset="-78"/>
              </a:rPr>
              <a:t>رقصیدن در </a:t>
            </a:r>
            <a:r>
              <a:rPr lang="fa-IR" sz="2400" dirty="0" smtClean="0">
                <a:latin typeface="IRRoya" panose="02000503000000020002" pitchFamily="2" charset="-78"/>
                <a:cs typeface="IRRoya" panose="02000503000000020002" pitchFamily="2" charset="-78"/>
              </a:rPr>
              <a:t>منطقۀ </a:t>
            </a:r>
            <a:r>
              <a:rPr lang="fa-IR" sz="2400" dirty="0">
                <a:latin typeface="IRRoya" panose="02000503000000020002" pitchFamily="2" charset="-78"/>
                <a:cs typeface="IRRoya" panose="02000503000000020002" pitchFamily="2" charset="-78"/>
              </a:rPr>
              <a:t>رقص تعیین‌شده در داخل </a:t>
            </a:r>
            <a:r>
              <a:rPr lang="fa-IR" sz="2400" dirty="0" smtClean="0">
                <a:latin typeface="IRRoya" panose="02000503000000020002" pitchFamily="2" charset="-78"/>
                <a:cs typeface="IRRoya" panose="02000503000000020002" pitchFamily="2" charset="-78"/>
              </a:rPr>
              <a:t>کندو به منظور به اشتراک گذاری اطلاعات</a:t>
            </a:r>
          </a:p>
          <a:p>
            <a:pPr marL="800100" lvl="1" indent="-342900" algn="r" rtl="1">
              <a:buFont typeface="Arial" panose="020B0604020202020204" pitchFamily="34" charset="0"/>
              <a:buChar char="•"/>
            </a:pPr>
            <a:r>
              <a:rPr lang="fa-IR" sz="2400" dirty="0">
                <a:latin typeface="IRRoya" panose="02000503000000020002" pitchFamily="2" charset="-78"/>
                <a:cs typeface="IRRoya" panose="02000503000000020002" pitchFamily="2" charset="-78"/>
              </a:rPr>
              <a:t>ماهیت رقص متناسب با محتوای شهد منبع </a:t>
            </a:r>
            <a:r>
              <a:rPr lang="fa-IR" sz="2400" dirty="0" smtClean="0">
                <a:latin typeface="IRRoya" panose="02000503000000020002" pitchFamily="2" charset="-78"/>
                <a:cs typeface="IRRoya" panose="02000503000000020002" pitchFamily="2" charset="-78"/>
              </a:rPr>
              <a:t>غذایی</a:t>
            </a:r>
          </a:p>
          <a:p>
            <a:pPr marL="800100" lvl="1" indent="-342900" algn="r" rtl="1">
              <a:buFont typeface="Arial" panose="020B0604020202020204" pitchFamily="34" charset="0"/>
              <a:buChar char="•"/>
            </a:pPr>
            <a:r>
              <a:rPr lang="fa-IR" sz="2400" dirty="0" smtClean="0">
                <a:latin typeface="IRRoya" panose="02000503000000020002" pitchFamily="2" charset="-78"/>
                <a:cs typeface="IRRoya" panose="02000503000000020002" pitchFamily="2" charset="-78"/>
              </a:rPr>
              <a:t>بهره‏بردار</a:t>
            </a:r>
            <a:endParaRPr lang="en-US" sz="2400" dirty="0">
              <a:latin typeface="IRRoya" panose="02000503000000020002" pitchFamily="2" charset="-78"/>
              <a:cs typeface="IRRoya" panose="02000503000000020002" pitchFamily="2" charset="-78"/>
            </a:endParaRPr>
          </a:p>
        </p:txBody>
      </p:sp>
      <p:sp>
        <p:nvSpPr>
          <p:cNvPr id="3" name="Rectangle 2"/>
          <p:cNvSpPr/>
          <p:nvPr/>
        </p:nvSpPr>
        <p:spPr>
          <a:xfrm>
            <a:off x="4672133" y="342108"/>
            <a:ext cx="1967205" cy="584775"/>
          </a:xfrm>
          <a:prstGeom prst="rect">
            <a:avLst/>
          </a:prstGeom>
        </p:spPr>
        <p:txBody>
          <a:bodyPr wrap="none">
            <a:spAutoFit/>
          </a:bodyPr>
          <a:lstStyle/>
          <a:p>
            <a:r>
              <a:rPr lang="fa-IR" sz="3200" dirty="0" smtClean="0">
                <a:solidFill>
                  <a:srgbClr val="FF0000"/>
                </a:solidFill>
                <a:effectLst/>
                <a:latin typeface="IRRoya" panose="02000503000000020002" pitchFamily="2" charset="-78"/>
                <a:ea typeface="Calibri" panose="020F0502020204030204" pitchFamily="34" charset="0"/>
                <a:cs typeface="IRRoya" panose="02000503000000020002" pitchFamily="2" charset="-78"/>
              </a:rPr>
              <a:t>زنبورهای کارگر</a:t>
            </a:r>
            <a:endParaRPr lang="en-US" sz="3200" dirty="0">
              <a:solidFill>
                <a:srgbClr val="FF0000"/>
              </a:solidFill>
            </a:endParaRPr>
          </a:p>
        </p:txBody>
      </p:sp>
    </p:spTree>
    <p:extLst>
      <p:ext uri="{BB962C8B-B14F-4D97-AF65-F5344CB8AC3E}">
        <p14:creationId xmlns:p14="http://schemas.microsoft.com/office/powerpoint/2010/main" val="8865002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10A9A8F-F456-4D98-B70D-1CDE282DFB79}" type="slidenum">
              <a:rPr lang="en-US" smtClean="0"/>
              <a:t>4</a:t>
            </a:fld>
            <a:endParaRPr lang="en-US"/>
          </a:p>
        </p:txBody>
      </p:sp>
      <p:sp>
        <p:nvSpPr>
          <p:cNvPr id="3" name="Rectangle 2"/>
          <p:cNvSpPr/>
          <p:nvPr/>
        </p:nvSpPr>
        <p:spPr>
          <a:xfrm>
            <a:off x="4689064" y="342108"/>
            <a:ext cx="1891865" cy="584775"/>
          </a:xfrm>
          <a:prstGeom prst="rect">
            <a:avLst/>
          </a:prstGeom>
        </p:spPr>
        <p:txBody>
          <a:bodyPr wrap="none">
            <a:spAutoFit/>
          </a:bodyPr>
          <a:lstStyle/>
          <a:p>
            <a:r>
              <a:rPr lang="fa-IR" sz="3200" dirty="0" smtClean="0">
                <a:solidFill>
                  <a:srgbClr val="FF0000"/>
                </a:solidFill>
                <a:effectLst/>
                <a:latin typeface="IRRoya" panose="02000503000000020002" pitchFamily="2" charset="-78"/>
                <a:ea typeface="Calibri" panose="020F0502020204030204" pitchFamily="34" charset="0"/>
                <a:cs typeface="IRRoya" panose="02000503000000020002" pitchFamily="2" charset="-78"/>
              </a:rPr>
              <a:t>زنبورهای ناظر</a:t>
            </a:r>
            <a:endParaRPr lang="en-US" sz="3200" dirty="0">
              <a:solidFill>
                <a:srgbClr val="FF0000"/>
              </a:solidFill>
            </a:endParaRPr>
          </a:p>
        </p:txBody>
      </p:sp>
      <p:sp>
        <p:nvSpPr>
          <p:cNvPr id="5" name="Rectangle 4"/>
          <p:cNvSpPr/>
          <p:nvPr/>
        </p:nvSpPr>
        <p:spPr>
          <a:xfrm>
            <a:off x="1470993" y="1619434"/>
            <a:ext cx="8328007" cy="1938992"/>
          </a:xfrm>
          <a:prstGeom prst="rect">
            <a:avLst/>
          </a:prstGeom>
        </p:spPr>
        <p:txBody>
          <a:bodyPr wrap="square">
            <a:spAutoFit/>
          </a:bodyPr>
          <a:lstStyle/>
          <a:p>
            <a:pPr marL="457200" indent="-457200" algn="r" rtl="1">
              <a:buFont typeface="+mj-lt"/>
              <a:buAutoNum type="arabicPeriod"/>
            </a:pPr>
            <a:r>
              <a:rPr lang="fa-IR" sz="2400" dirty="0" smtClean="0">
                <a:effectLst/>
                <a:latin typeface="IRRoya" panose="02000503000000020002" pitchFamily="2" charset="-78"/>
                <a:ea typeface="Calibri" panose="020F0502020204030204" pitchFamily="34" charset="0"/>
                <a:cs typeface="IRRoya" panose="02000503000000020002" pitchFamily="2" charset="-78"/>
              </a:rPr>
              <a:t>تماشای رقص زنبورهای کارگر توسط زنبورهای ناظر</a:t>
            </a:r>
          </a:p>
          <a:p>
            <a:pPr marL="457200" indent="-457200" algn="r" rtl="1">
              <a:buFont typeface="+mj-lt"/>
              <a:buAutoNum type="arabicPeriod"/>
            </a:pPr>
            <a:r>
              <a:rPr lang="fa-IR" sz="2400" dirty="0" smtClean="0">
                <a:effectLst/>
                <a:latin typeface="IRRoya" panose="02000503000000020002" pitchFamily="2" charset="-78"/>
                <a:ea typeface="Calibri" panose="020F0502020204030204" pitchFamily="34" charset="0"/>
                <a:cs typeface="IRRoya" panose="02000503000000020002" pitchFamily="2" charset="-78"/>
              </a:rPr>
              <a:t>انتخاب منبع غذایی با توجه به احتمالی متناسب با کیفیت آن منبع غذایی</a:t>
            </a:r>
          </a:p>
          <a:p>
            <a:pPr marL="914400" lvl="1" indent="-457200" algn="r" rtl="1">
              <a:buFont typeface="Arial" panose="020B0604020202020204" pitchFamily="34" charset="0"/>
              <a:buChar char="•"/>
            </a:pPr>
            <a:r>
              <a:rPr lang="fa-IR" sz="2400" dirty="0" smtClean="0">
                <a:latin typeface="IRRoya" panose="02000503000000020002" pitchFamily="2" charset="-78"/>
                <a:cs typeface="IRRoya" panose="02000503000000020002" pitchFamily="2" charset="-78"/>
              </a:rPr>
              <a:t>جذب زنبورهای ناظر بیشتر به منابع </a:t>
            </a:r>
            <a:r>
              <a:rPr lang="fa-IR" sz="2400" dirty="0">
                <a:latin typeface="IRRoya" panose="02000503000000020002" pitchFamily="2" charset="-78"/>
                <a:cs typeface="IRRoya" panose="02000503000000020002" pitchFamily="2" charset="-78"/>
              </a:rPr>
              <a:t>غذایی خوب در مقایسه با منابع غذایی </a:t>
            </a:r>
            <a:r>
              <a:rPr lang="fa-IR" sz="2400" dirty="0" smtClean="0">
                <a:latin typeface="IRRoya" panose="02000503000000020002" pitchFamily="2" charset="-78"/>
                <a:cs typeface="IRRoya" panose="02000503000000020002" pitchFamily="2" charset="-78"/>
              </a:rPr>
              <a:t>بد</a:t>
            </a:r>
          </a:p>
          <a:p>
            <a:pPr marL="914400" lvl="1" indent="-457200" algn="r" rtl="1">
              <a:buFont typeface="Arial" panose="020B0604020202020204" pitchFamily="34" charset="0"/>
              <a:buChar char="•"/>
            </a:pPr>
            <a:r>
              <a:rPr lang="fa-IR" sz="2400" dirty="0" smtClean="0">
                <a:latin typeface="IRRoya" panose="02000503000000020002" pitchFamily="2" charset="-78"/>
                <a:cs typeface="IRRoya" panose="02000503000000020002" pitchFamily="2" charset="-78"/>
              </a:rPr>
              <a:t>بهره‏بردار</a:t>
            </a:r>
            <a:endParaRPr lang="fa-IR" sz="2400" dirty="0" smtClean="0">
              <a:effectLst/>
              <a:latin typeface="IRRoya" panose="02000503000000020002" pitchFamily="2" charset="-78"/>
              <a:ea typeface="Calibri" panose="020F0502020204030204" pitchFamily="34" charset="0"/>
              <a:cs typeface="IRRoya" panose="02000503000000020002" pitchFamily="2" charset="-78"/>
            </a:endParaRPr>
          </a:p>
          <a:p>
            <a:pPr marL="914400" lvl="1" indent="-457200" algn="r" rtl="1">
              <a:buFont typeface="+mj-lt"/>
              <a:buAutoNum type="arabicPeriod"/>
            </a:pPr>
            <a:endParaRPr lang="en-US" sz="2400" dirty="0">
              <a:latin typeface="IRRoya" panose="02000503000000020002" pitchFamily="2" charset="-78"/>
              <a:cs typeface="IRRoya" panose="02000503000000020002" pitchFamily="2" charset="-78"/>
            </a:endParaRPr>
          </a:p>
        </p:txBody>
      </p:sp>
      <p:sp>
        <p:nvSpPr>
          <p:cNvPr id="7" name="Rectangle 6"/>
          <p:cNvSpPr/>
          <p:nvPr/>
        </p:nvSpPr>
        <p:spPr>
          <a:xfrm>
            <a:off x="2524209" y="4445108"/>
            <a:ext cx="6221575" cy="461665"/>
          </a:xfrm>
          <a:prstGeom prst="rect">
            <a:avLst/>
          </a:prstGeom>
          <a:ln w="28575">
            <a:solidFill>
              <a:schemeClr val="accent1"/>
            </a:solidFill>
          </a:ln>
        </p:spPr>
        <p:txBody>
          <a:bodyPr wrap="none">
            <a:spAutoFit/>
          </a:bodyPr>
          <a:lstStyle/>
          <a:p>
            <a:pPr algn="r" rtl="1"/>
            <a:r>
              <a:rPr lang="fa-IR" sz="2400" dirty="0" smtClean="0">
                <a:effectLst/>
                <a:ea typeface="Calibri" panose="020F0502020204030204" pitchFamily="34" charset="0"/>
                <a:cs typeface="IRRoya" panose="02000503000000020002" pitchFamily="2" charset="-78"/>
              </a:rPr>
              <a:t>انجام کار بهره‌برداری (</a:t>
            </a:r>
            <a:r>
              <a:rPr lang="en-US" sz="2400" dirty="0" smtClean="0">
                <a:effectLst/>
                <a:latin typeface="IRRoya" panose="02000503000000020002" pitchFamily="2" charset="-78"/>
                <a:ea typeface="Calibri" panose="020F0502020204030204" pitchFamily="34" charset="0"/>
              </a:rPr>
              <a:t>Exploitation</a:t>
            </a:r>
            <a:r>
              <a:rPr lang="fa-IR" sz="2400" dirty="0" smtClean="0">
                <a:effectLst/>
                <a:ea typeface="Calibri" panose="020F0502020204030204" pitchFamily="34" charset="0"/>
                <a:cs typeface="IRRoya" panose="02000503000000020002" pitchFamily="2" charset="-78"/>
              </a:rPr>
              <a:t>) توسط زنبورهای کارگر و ناظر</a:t>
            </a:r>
            <a:endParaRPr lang="en-US" sz="2400" dirty="0"/>
          </a:p>
        </p:txBody>
      </p:sp>
    </p:spTree>
    <p:extLst>
      <p:ext uri="{BB962C8B-B14F-4D97-AF65-F5344CB8AC3E}">
        <p14:creationId xmlns:p14="http://schemas.microsoft.com/office/powerpoint/2010/main" val="38545858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10A9A8F-F456-4D98-B70D-1CDE282DFB79}" type="slidenum">
              <a:rPr lang="en-US" smtClean="0"/>
              <a:t>5</a:t>
            </a:fld>
            <a:endParaRPr lang="en-US"/>
          </a:p>
        </p:txBody>
      </p:sp>
      <p:sp>
        <p:nvSpPr>
          <p:cNvPr id="3" name="Rectangle 2"/>
          <p:cNvSpPr/>
          <p:nvPr/>
        </p:nvSpPr>
        <p:spPr>
          <a:xfrm>
            <a:off x="4359002" y="342108"/>
            <a:ext cx="2512226" cy="584775"/>
          </a:xfrm>
          <a:prstGeom prst="rect">
            <a:avLst/>
          </a:prstGeom>
        </p:spPr>
        <p:txBody>
          <a:bodyPr wrap="none">
            <a:spAutoFit/>
          </a:bodyPr>
          <a:lstStyle/>
          <a:p>
            <a:r>
              <a:rPr lang="fa-IR" sz="3200" dirty="0" smtClean="0">
                <a:solidFill>
                  <a:srgbClr val="FF0000"/>
                </a:solidFill>
                <a:effectLst/>
                <a:latin typeface="IRRoya" panose="02000503000000020002" pitchFamily="2" charset="-78"/>
                <a:ea typeface="Calibri" panose="020F0502020204030204" pitchFamily="34" charset="0"/>
                <a:cs typeface="IRRoya" panose="02000503000000020002" pitchFamily="2" charset="-78"/>
              </a:rPr>
              <a:t>زنبورهای پیشاهنگ</a:t>
            </a:r>
            <a:endParaRPr lang="en-US" sz="3200" dirty="0">
              <a:solidFill>
                <a:srgbClr val="FF0000"/>
              </a:solidFill>
            </a:endParaRPr>
          </a:p>
        </p:txBody>
      </p:sp>
      <p:sp>
        <p:nvSpPr>
          <p:cNvPr id="6" name="Rectangle 5"/>
          <p:cNvSpPr/>
          <p:nvPr/>
        </p:nvSpPr>
        <p:spPr>
          <a:xfrm>
            <a:off x="2788059" y="4445107"/>
            <a:ext cx="5654113" cy="461665"/>
          </a:xfrm>
          <a:prstGeom prst="rect">
            <a:avLst/>
          </a:prstGeom>
          <a:ln w="28575">
            <a:solidFill>
              <a:schemeClr val="accent1"/>
            </a:solidFill>
          </a:ln>
        </p:spPr>
        <p:txBody>
          <a:bodyPr wrap="none">
            <a:spAutoFit/>
          </a:bodyPr>
          <a:lstStyle/>
          <a:p>
            <a:pPr algn="ctr" rtl="1"/>
            <a:r>
              <a:rPr lang="fa-IR" sz="2400" dirty="0" smtClean="0">
                <a:effectLst/>
                <a:latin typeface="IRRoya" panose="02000503000000020002" pitchFamily="2" charset="-78"/>
                <a:ea typeface="Calibri" panose="020F0502020204030204" pitchFamily="34" charset="0"/>
                <a:cs typeface="IRRoya" panose="02000503000000020002" pitchFamily="2" charset="-78"/>
              </a:rPr>
              <a:t>انجام کار اکتشاف (</a:t>
            </a:r>
            <a:r>
              <a:rPr lang="en-US" sz="2400" dirty="0" smtClean="0">
                <a:effectLst/>
                <a:latin typeface="IRRoya" panose="02000503000000020002" pitchFamily="2" charset="-78"/>
                <a:ea typeface="Calibri" panose="020F0502020204030204" pitchFamily="34" charset="0"/>
                <a:cs typeface="IRRoya" panose="02000503000000020002" pitchFamily="2" charset="-78"/>
              </a:rPr>
              <a:t>Exploration</a:t>
            </a:r>
            <a:r>
              <a:rPr lang="fa-IR" sz="2400" dirty="0" smtClean="0">
                <a:effectLst/>
                <a:latin typeface="IRRoya" panose="02000503000000020002" pitchFamily="2" charset="-78"/>
                <a:ea typeface="Calibri" panose="020F0502020204030204" pitchFamily="34" charset="0"/>
                <a:cs typeface="IRRoya" panose="02000503000000020002" pitchFamily="2" charset="-78"/>
              </a:rPr>
              <a:t>) توسط زنبورهای پیشاهنگ</a:t>
            </a:r>
            <a:endParaRPr lang="en-US" sz="2400" dirty="0">
              <a:latin typeface="IRRoya" panose="02000503000000020002" pitchFamily="2" charset="-78"/>
              <a:cs typeface="IRRoya" panose="02000503000000020002" pitchFamily="2" charset="-78"/>
            </a:endParaRPr>
          </a:p>
        </p:txBody>
      </p:sp>
      <p:sp>
        <p:nvSpPr>
          <p:cNvPr id="10" name="Rectangle 9"/>
          <p:cNvSpPr/>
          <p:nvPr/>
        </p:nvSpPr>
        <p:spPr>
          <a:xfrm>
            <a:off x="1590259" y="1619433"/>
            <a:ext cx="8049712" cy="1200329"/>
          </a:xfrm>
          <a:prstGeom prst="rect">
            <a:avLst/>
          </a:prstGeom>
        </p:spPr>
        <p:txBody>
          <a:bodyPr wrap="square">
            <a:spAutoFit/>
          </a:bodyPr>
          <a:lstStyle/>
          <a:p>
            <a:pPr marL="457200" indent="-457200" algn="just" rtl="1">
              <a:buFont typeface="+mj-lt"/>
              <a:buAutoNum type="arabicPeriod"/>
            </a:pPr>
            <a:r>
              <a:rPr lang="fa-IR" sz="2400" dirty="0" smtClean="0">
                <a:effectLst/>
                <a:latin typeface="IRRoya" panose="02000503000000020002" pitchFamily="2" charset="-78"/>
                <a:ea typeface="Calibri" panose="020F0502020204030204" pitchFamily="34" charset="0"/>
                <a:cs typeface="IRRoya" panose="02000503000000020002" pitchFamily="2" charset="-78"/>
              </a:rPr>
              <a:t>تبدیل تمام زنبورهای کارگر مرتبط با منبع غذایی به‌طور کامل بهره‌برداری‏شده به زنبورهای پیشاهنگ</a:t>
            </a:r>
          </a:p>
          <a:p>
            <a:pPr marL="914400" lvl="1" indent="-457200" algn="just" rtl="1">
              <a:buFont typeface="Arial" panose="020B0604020202020204" pitchFamily="34" charset="0"/>
              <a:buChar char="•"/>
            </a:pPr>
            <a:r>
              <a:rPr lang="fa-IR" sz="2400" dirty="0" smtClean="0">
                <a:latin typeface="IRRoya" panose="02000503000000020002" pitchFamily="2" charset="-78"/>
                <a:cs typeface="IRRoya" panose="02000503000000020002" pitchFamily="2" charset="-78"/>
              </a:rPr>
              <a:t>مکتشف</a:t>
            </a:r>
            <a:endParaRPr lang="en-US" sz="2400" dirty="0">
              <a:latin typeface="IRRoya" panose="02000503000000020002" pitchFamily="2" charset="-78"/>
              <a:cs typeface="IRRoya" panose="02000503000000020002" pitchFamily="2" charset="-78"/>
            </a:endParaRPr>
          </a:p>
        </p:txBody>
      </p:sp>
    </p:spTree>
    <p:extLst>
      <p:ext uri="{BB962C8B-B14F-4D97-AF65-F5344CB8AC3E}">
        <p14:creationId xmlns:p14="http://schemas.microsoft.com/office/powerpoint/2010/main" val="11590786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10A9A8F-F456-4D98-B70D-1CDE282DFB79}" type="slidenum">
              <a:rPr lang="en-US" smtClean="0"/>
              <a:t>6</a:t>
            </a:fld>
            <a:endParaRPr lang="en-US"/>
          </a:p>
        </p:txBody>
      </p:sp>
      <p:sp>
        <p:nvSpPr>
          <p:cNvPr id="3" name="Rectangle 2"/>
          <p:cNvSpPr/>
          <p:nvPr/>
        </p:nvSpPr>
        <p:spPr>
          <a:xfrm>
            <a:off x="3799235" y="342108"/>
            <a:ext cx="3711272" cy="584775"/>
          </a:xfrm>
          <a:prstGeom prst="rect">
            <a:avLst/>
          </a:prstGeom>
        </p:spPr>
        <p:txBody>
          <a:bodyPr wrap="none">
            <a:spAutoFit/>
          </a:bodyPr>
          <a:lstStyle/>
          <a:p>
            <a:r>
              <a:rPr lang="ar-SA" sz="3200" dirty="0" smtClean="0">
                <a:solidFill>
                  <a:srgbClr val="FF0000"/>
                </a:solidFill>
                <a:effectLst/>
                <a:latin typeface="IRRoya" panose="02000503000000020002" pitchFamily="2" charset="-78"/>
                <a:ea typeface="Calibri" panose="020F0502020204030204" pitchFamily="34" charset="0"/>
                <a:cs typeface="IRRoya" panose="02000503000000020002" pitchFamily="2" charset="-78"/>
              </a:rPr>
              <a:t>رفتار هوشمند زنبورهای </a:t>
            </a:r>
            <a:r>
              <a:rPr lang="fa-IR" sz="3200" dirty="0" smtClean="0">
                <a:solidFill>
                  <a:srgbClr val="FF0000"/>
                </a:solidFill>
                <a:effectLst/>
                <a:latin typeface="IRRoya" panose="02000503000000020002" pitchFamily="2" charset="-78"/>
                <a:ea typeface="Calibri" panose="020F0502020204030204" pitchFamily="34" charset="0"/>
                <a:cs typeface="IRRoya" panose="02000503000000020002" pitchFamily="2" charset="-78"/>
              </a:rPr>
              <a:t>عسل</a:t>
            </a:r>
            <a:endParaRPr lang="en-US" sz="3200" dirty="0">
              <a:solidFill>
                <a:srgbClr val="FF0000"/>
              </a:solidFill>
            </a:endParaRPr>
          </a:p>
        </p:txBody>
      </p:sp>
      <p:sp>
        <p:nvSpPr>
          <p:cNvPr id="2" name="Rectangle 1"/>
          <p:cNvSpPr/>
          <p:nvPr/>
        </p:nvSpPr>
        <p:spPr>
          <a:xfrm>
            <a:off x="917219" y="1176914"/>
            <a:ext cx="9475304" cy="4834400"/>
          </a:xfrm>
          <a:prstGeom prst="rect">
            <a:avLst/>
          </a:prstGeom>
        </p:spPr>
        <p:txBody>
          <a:bodyPr wrap="square">
            <a:spAutoFit/>
          </a:bodyPr>
          <a:lstStyle/>
          <a:p>
            <a:pPr marL="342900" lvl="0" indent="-342900" algn="just" rtl="1">
              <a:lnSpc>
                <a:spcPct val="107000"/>
              </a:lnSpc>
              <a:spcAft>
                <a:spcPts val="0"/>
              </a:spcAft>
              <a:buFont typeface="+mj-lt"/>
              <a:buAutoNum type="arabicPeriod"/>
            </a:pPr>
            <a:r>
              <a:rPr lang="ar-SA" sz="2400" dirty="0" smtClean="0">
                <a:effectLst/>
                <a:latin typeface="IRRoya" panose="02000503000000020002" pitchFamily="2" charset="-78"/>
                <a:ea typeface="Calibri" panose="020F0502020204030204" pitchFamily="34" charset="0"/>
                <a:cs typeface="IRRoya" panose="02000503000000020002" pitchFamily="2" charset="-78"/>
              </a:rPr>
              <a:t>زنبورها تلاش می‌کنند تا به‌صورت تصادفی در محیط به دنبال منابع غذایی خوب بگردند (مقدار تناسب).</a:t>
            </a:r>
            <a:endParaRPr lang="en-US" sz="2400" dirty="0" smtClean="0">
              <a:effectLst/>
              <a:latin typeface="IRRoya" panose="02000503000000020002" pitchFamily="2" charset="-78"/>
              <a:ea typeface="Calibri" panose="020F0502020204030204" pitchFamily="34" charset="0"/>
              <a:cs typeface="IRRoya" panose="02000503000000020002" pitchFamily="2" charset="-78"/>
            </a:endParaRPr>
          </a:p>
          <a:p>
            <a:pPr marL="342900" lvl="0" indent="-342900" algn="just" rtl="1">
              <a:lnSpc>
                <a:spcPct val="107000"/>
              </a:lnSpc>
              <a:spcAft>
                <a:spcPts val="0"/>
              </a:spcAft>
              <a:buFont typeface="+mj-lt"/>
              <a:buAutoNum type="arabicPeriod"/>
            </a:pPr>
            <a:r>
              <a:rPr lang="ar-SA" sz="2400" dirty="0" smtClean="0">
                <a:effectLst/>
                <a:latin typeface="IRRoya" panose="02000503000000020002" pitchFamily="2" charset="-78"/>
                <a:ea typeface="Calibri" panose="020F0502020204030204" pitchFamily="34" charset="0"/>
                <a:cs typeface="IRRoya" panose="02000503000000020002" pitchFamily="2" charset="-78"/>
              </a:rPr>
              <a:t>پس از یافتن یک منبع غذایی، آن‌ها تبدیل به زنبورهای کارگر می‌شوند و شروع به استخراج غذا از منبع یافت شده می‌کنند</a:t>
            </a:r>
            <a:r>
              <a:rPr lang="en-US" sz="2400" dirty="0" smtClean="0">
                <a:effectLst/>
                <a:latin typeface="IRRoya" panose="02000503000000020002" pitchFamily="2" charset="-78"/>
                <a:ea typeface="Calibri" panose="020F0502020204030204" pitchFamily="34" charset="0"/>
                <a:cs typeface="IRRoya" panose="02000503000000020002" pitchFamily="2" charset="-78"/>
              </a:rPr>
              <a:t>.</a:t>
            </a:r>
          </a:p>
          <a:p>
            <a:pPr marL="342900" lvl="0" indent="-342900" algn="just" rtl="1">
              <a:lnSpc>
                <a:spcPct val="107000"/>
              </a:lnSpc>
              <a:spcAft>
                <a:spcPts val="0"/>
              </a:spcAft>
              <a:buFont typeface="+mj-lt"/>
              <a:buAutoNum type="arabicPeriod"/>
            </a:pPr>
            <a:r>
              <a:rPr lang="ar-SA" sz="2400" dirty="0" smtClean="0">
                <a:effectLst/>
                <a:latin typeface="IRRoya" panose="02000503000000020002" pitchFamily="2" charset="-78"/>
                <a:ea typeface="Calibri" panose="020F0502020204030204" pitchFamily="34" charset="0"/>
                <a:cs typeface="IRRoya" panose="02000503000000020002" pitchFamily="2" charset="-78"/>
              </a:rPr>
              <a:t>زنبور کارگر با شهد به کندو بازمی‌گردد و بار شهد خود را خالی می‌کند. پس از خالی کردن آن، می‌تواند مستقیماً به منبع کشف‌شده خود بازگردد یا اطلاعاتی که درباره منبع غذایی‌اش دارد را با اجرای یک رقص گردون در ناحیه رقص به اشتراک بگذارد</a:t>
            </a:r>
            <a:r>
              <a:rPr lang="en-US" sz="2400" dirty="0" smtClean="0">
                <a:effectLst/>
                <a:latin typeface="IRRoya" panose="02000503000000020002" pitchFamily="2" charset="-78"/>
                <a:ea typeface="Calibri" panose="020F0502020204030204" pitchFamily="34" charset="0"/>
                <a:cs typeface="IRRoya" panose="02000503000000020002" pitchFamily="2" charset="-78"/>
              </a:rPr>
              <a:t>.</a:t>
            </a:r>
          </a:p>
          <a:p>
            <a:pPr marL="342900" lvl="0" indent="-342900" algn="just" rtl="1">
              <a:lnSpc>
                <a:spcPct val="107000"/>
              </a:lnSpc>
              <a:spcAft>
                <a:spcPts val="0"/>
              </a:spcAft>
              <a:buFont typeface="+mj-lt"/>
              <a:buAutoNum type="arabicPeriod"/>
            </a:pPr>
            <a:r>
              <a:rPr lang="ar-SA" sz="2400" dirty="0" smtClean="0">
                <a:effectLst/>
                <a:latin typeface="IRRoya" panose="02000503000000020002" pitchFamily="2" charset="-78"/>
                <a:ea typeface="Calibri" panose="020F0502020204030204" pitchFamily="34" charset="0"/>
                <a:cs typeface="IRRoya" panose="02000503000000020002" pitchFamily="2" charset="-78"/>
              </a:rPr>
              <a:t>اگر یک منبع غذایی خالی شد، زنبوران کارگر به پیشاهنگ مبدل شده و به جست‌وجوی تصادفی برای منابع غذایی می‌پردازند</a:t>
            </a:r>
            <a:r>
              <a:rPr lang="en-US" sz="2400" dirty="0" smtClean="0">
                <a:effectLst/>
                <a:latin typeface="IRRoya" panose="02000503000000020002" pitchFamily="2" charset="-78"/>
                <a:ea typeface="Calibri" panose="020F0502020204030204" pitchFamily="34" charset="0"/>
                <a:cs typeface="IRRoya" panose="02000503000000020002" pitchFamily="2" charset="-78"/>
              </a:rPr>
              <a:t>.</a:t>
            </a:r>
          </a:p>
          <a:p>
            <a:pPr marL="342900" lvl="0" indent="-342900" algn="just" rtl="1">
              <a:lnSpc>
                <a:spcPct val="107000"/>
              </a:lnSpc>
              <a:spcAft>
                <a:spcPts val="0"/>
              </a:spcAft>
              <a:buFont typeface="+mj-lt"/>
              <a:buAutoNum type="arabicPeriod"/>
            </a:pPr>
            <a:r>
              <a:rPr lang="ar-SA" sz="2400" dirty="0" smtClean="0">
                <a:effectLst/>
                <a:latin typeface="IRRoya" panose="02000503000000020002" pitchFamily="2" charset="-78"/>
                <a:ea typeface="Calibri" panose="020F0502020204030204" pitchFamily="34" charset="0"/>
                <a:cs typeface="IRRoya" panose="02000503000000020002" pitchFamily="2" charset="-78"/>
              </a:rPr>
              <a:t>زنبورهای ناظر در کندو منتظر مانده و زنبورهای کارگر را در منابع غذایی گردآوری کرده‌شان مورد نظارت قرار می‌دهند و از میان منابع غذایی موجود با بیشترین سود، یک منبع را انتخاب می‌کنند</a:t>
            </a:r>
            <a:r>
              <a:rPr lang="en-US" sz="2400" dirty="0" smtClean="0">
                <a:effectLst/>
                <a:latin typeface="IRRoya" panose="02000503000000020002" pitchFamily="2" charset="-78"/>
                <a:ea typeface="Calibri" panose="020F0502020204030204" pitchFamily="34" charset="0"/>
                <a:cs typeface="IRRoya" panose="02000503000000020002" pitchFamily="2" charset="-78"/>
              </a:rPr>
              <a:t>.</a:t>
            </a:r>
          </a:p>
          <a:p>
            <a:pPr marL="342900" lvl="0" indent="-342900" algn="just" rtl="1">
              <a:lnSpc>
                <a:spcPct val="107000"/>
              </a:lnSpc>
              <a:spcAft>
                <a:spcPts val="0"/>
              </a:spcAft>
              <a:buFont typeface="+mj-lt"/>
              <a:buAutoNum type="arabicPeriod"/>
            </a:pPr>
            <a:r>
              <a:rPr lang="ar-SA" sz="2400" dirty="0" smtClean="0">
                <a:effectLst/>
                <a:latin typeface="IRRoya" panose="02000503000000020002" pitchFamily="2" charset="-78"/>
                <a:ea typeface="Calibri" panose="020F0502020204030204" pitchFamily="34" charset="0"/>
                <a:cs typeface="IRRoya" panose="02000503000000020002" pitchFamily="2" charset="-78"/>
              </a:rPr>
              <a:t>انتخاب منابع غذایی متناسب با کیفیت آن منبع (مقدار تناسب) است.</a:t>
            </a:r>
            <a:endParaRPr lang="en-US" sz="2400" dirty="0">
              <a:effectLst/>
              <a:latin typeface="IRRoya" panose="02000503000000020002" pitchFamily="2" charset="-78"/>
              <a:ea typeface="Calibri" panose="020F0502020204030204" pitchFamily="34" charset="0"/>
              <a:cs typeface="IRRoya" panose="02000503000000020002" pitchFamily="2" charset="-78"/>
            </a:endParaRPr>
          </a:p>
        </p:txBody>
      </p:sp>
    </p:spTree>
    <p:extLst>
      <p:ext uri="{BB962C8B-B14F-4D97-AF65-F5344CB8AC3E}">
        <p14:creationId xmlns:p14="http://schemas.microsoft.com/office/powerpoint/2010/main" val="34937191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10A9A8F-F456-4D98-B70D-1CDE282DFB79}" type="slidenum">
              <a:rPr lang="en-US" smtClean="0"/>
              <a:t>7</a:t>
            </a:fld>
            <a:endParaRPr lang="en-US"/>
          </a:p>
        </p:txBody>
      </p:sp>
      <p:sp>
        <p:nvSpPr>
          <p:cNvPr id="3" name="Rectangle 2"/>
          <p:cNvSpPr/>
          <p:nvPr/>
        </p:nvSpPr>
        <p:spPr>
          <a:xfrm>
            <a:off x="3335164" y="318181"/>
            <a:ext cx="4639412" cy="584775"/>
          </a:xfrm>
          <a:prstGeom prst="rect">
            <a:avLst/>
          </a:prstGeom>
        </p:spPr>
        <p:txBody>
          <a:bodyPr wrap="none">
            <a:spAutoFit/>
          </a:bodyPr>
          <a:lstStyle/>
          <a:p>
            <a:pPr algn="r" rtl="1"/>
            <a:r>
              <a:rPr lang="fa-IR" sz="3200" dirty="0" smtClean="0">
                <a:solidFill>
                  <a:srgbClr val="FF0000"/>
                </a:solidFill>
                <a:latin typeface="IRRoya" panose="02000503000000020002" pitchFamily="2" charset="-78"/>
                <a:cs typeface="IRRoya" panose="02000503000000020002" pitchFamily="2" charset="-78"/>
              </a:rPr>
              <a:t>مراحل مختلف اجرای الگوریتم </a:t>
            </a:r>
            <a:r>
              <a:rPr lang="en-US" sz="3200" dirty="0" smtClean="0">
                <a:solidFill>
                  <a:srgbClr val="FF0000"/>
                </a:solidFill>
                <a:latin typeface="IRRoya" panose="02000503000000020002" pitchFamily="2" charset="-78"/>
                <a:cs typeface="IRRoya" panose="02000503000000020002" pitchFamily="2" charset="-78"/>
              </a:rPr>
              <a:t>ABC</a:t>
            </a:r>
            <a:endParaRPr lang="en-US" sz="3200" dirty="0">
              <a:solidFill>
                <a:srgbClr val="FF0000"/>
              </a:solidFill>
              <a:latin typeface="IRRoya" panose="02000503000000020002" pitchFamily="2" charset="-78"/>
              <a:cs typeface="IRRoya" panose="02000503000000020002" pitchFamily="2" charset="-78"/>
            </a:endParaRPr>
          </a:p>
        </p:txBody>
      </p:sp>
      <p:sp>
        <p:nvSpPr>
          <p:cNvPr id="2" name="Rectangle 1"/>
          <p:cNvSpPr/>
          <p:nvPr/>
        </p:nvSpPr>
        <p:spPr>
          <a:xfrm>
            <a:off x="917219" y="1176914"/>
            <a:ext cx="9475304" cy="3253711"/>
          </a:xfrm>
          <a:prstGeom prst="rect">
            <a:avLst/>
          </a:prstGeom>
        </p:spPr>
        <p:txBody>
          <a:bodyPr wrap="square">
            <a:spAutoFit/>
          </a:bodyPr>
          <a:lstStyle/>
          <a:p>
            <a:pPr marL="342900" lvl="0" indent="-342900" algn="just" rtl="1">
              <a:lnSpc>
                <a:spcPct val="107000"/>
              </a:lnSpc>
              <a:spcAft>
                <a:spcPts val="0"/>
              </a:spcAft>
              <a:buFont typeface="+mj-lt"/>
              <a:buAutoNum type="arabicPeriod"/>
            </a:pPr>
            <a:r>
              <a:rPr lang="fa-IR" sz="2400" dirty="0" smtClean="0">
                <a:effectLst/>
                <a:latin typeface="IRRoya" panose="02000503000000020002" pitchFamily="2" charset="-78"/>
                <a:ea typeface="Calibri" panose="020F0502020204030204" pitchFamily="34" charset="0"/>
                <a:cs typeface="IRRoya" panose="02000503000000020002" pitchFamily="2" charset="-78"/>
              </a:rPr>
              <a:t>تولید پاسخ‏های اولیه و ارزیابی آن‏ها</a:t>
            </a:r>
          </a:p>
          <a:p>
            <a:pPr marL="342900" lvl="0" indent="-342900" algn="just" rtl="1">
              <a:lnSpc>
                <a:spcPct val="107000"/>
              </a:lnSpc>
              <a:spcAft>
                <a:spcPts val="0"/>
              </a:spcAft>
              <a:buFont typeface="+mj-lt"/>
              <a:buAutoNum type="arabicPeriod"/>
            </a:pPr>
            <a:r>
              <a:rPr lang="fa-IR" sz="2400" dirty="0" smtClean="0">
                <a:latin typeface="IRRoya" panose="02000503000000020002" pitchFamily="2" charset="-78"/>
                <a:ea typeface="Calibri" panose="020F0502020204030204" pitchFamily="34" charset="0"/>
                <a:cs typeface="IRRoya" panose="02000503000000020002" pitchFamily="2" charset="-78"/>
              </a:rPr>
              <a:t>حرکت زنبورهای کارگر </a:t>
            </a:r>
          </a:p>
          <a:p>
            <a:pPr marL="342900" lvl="0" indent="-342900" algn="just" rtl="1">
              <a:lnSpc>
                <a:spcPct val="107000"/>
              </a:lnSpc>
              <a:spcAft>
                <a:spcPts val="0"/>
              </a:spcAft>
              <a:buFont typeface="+mj-lt"/>
              <a:buAutoNum type="arabicPeriod"/>
            </a:pPr>
            <a:endParaRPr lang="fa-IR" sz="2400" dirty="0" smtClean="0">
              <a:effectLst/>
              <a:latin typeface="IRRoya" panose="02000503000000020002" pitchFamily="2" charset="-78"/>
              <a:ea typeface="Calibri" panose="020F0502020204030204" pitchFamily="34" charset="0"/>
              <a:cs typeface="IRRoya" panose="02000503000000020002" pitchFamily="2" charset="-78"/>
            </a:endParaRPr>
          </a:p>
          <a:p>
            <a:pPr marL="342900" lvl="0" indent="-342900" algn="just" rtl="1">
              <a:lnSpc>
                <a:spcPct val="107000"/>
              </a:lnSpc>
              <a:spcAft>
                <a:spcPts val="0"/>
              </a:spcAft>
              <a:buFont typeface="+mj-lt"/>
              <a:buAutoNum type="arabicPeriod"/>
            </a:pPr>
            <a:r>
              <a:rPr lang="fa-IR" sz="2400" dirty="0" smtClean="0">
                <a:effectLst/>
                <a:latin typeface="IRRoya" panose="02000503000000020002" pitchFamily="2" charset="-78"/>
                <a:ea typeface="Calibri" panose="020F0502020204030204" pitchFamily="34" charset="0"/>
                <a:cs typeface="IRRoya" panose="02000503000000020002" pitchFamily="2" charset="-78"/>
              </a:rPr>
              <a:t>ارسال زنبورهای ناظر</a:t>
            </a:r>
          </a:p>
          <a:p>
            <a:pPr marL="342900" lvl="0" indent="-342900" algn="just" rtl="1">
              <a:lnSpc>
                <a:spcPct val="107000"/>
              </a:lnSpc>
              <a:spcAft>
                <a:spcPts val="0"/>
              </a:spcAft>
              <a:buFont typeface="+mj-lt"/>
              <a:buAutoNum type="arabicPeriod"/>
            </a:pPr>
            <a:endParaRPr lang="fa-IR" sz="2400" dirty="0" smtClean="0">
              <a:latin typeface="IRRoya" panose="02000503000000020002" pitchFamily="2" charset="-78"/>
              <a:ea typeface="Calibri" panose="020F0502020204030204" pitchFamily="34" charset="0"/>
              <a:cs typeface="IRRoya" panose="02000503000000020002" pitchFamily="2" charset="-78"/>
            </a:endParaRPr>
          </a:p>
          <a:p>
            <a:pPr marL="342900" lvl="0" indent="-342900" algn="just" rtl="1">
              <a:lnSpc>
                <a:spcPct val="107000"/>
              </a:lnSpc>
              <a:spcAft>
                <a:spcPts val="0"/>
              </a:spcAft>
              <a:buFont typeface="+mj-lt"/>
              <a:buAutoNum type="arabicPeriod"/>
            </a:pPr>
            <a:r>
              <a:rPr lang="fa-IR" sz="2400" dirty="0" smtClean="0">
                <a:latin typeface="IRRoya" panose="02000503000000020002" pitchFamily="2" charset="-78"/>
                <a:ea typeface="Calibri" panose="020F0502020204030204" pitchFamily="34" charset="0"/>
                <a:cs typeface="IRRoya" panose="02000503000000020002" pitchFamily="2" charset="-78"/>
              </a:rPr>
              <a:t>اگر سایتی وجود دارد که تعداد دفعات عدم پیشرفت آن به پارامتر حد رسیده باشد آن سایت را با یک پاسخ تصادفی جایگزین نموده و شمارندۀ مربوط به آن را برابر 0 قرار می‏دهیم.</a:t>
            </a:r>
          </a:p>
          <a:p>
            <a:pPr marL="342900" lvl="0" indent="-342900" algn="just" rtl="1">
              <a:lnSpc>
                <a:spcPct val="107000"/>
              </a:lnSpc>
              <a:spcAft>
                <a:spcPts val="0"/>
              </a:spcAft>
              <a:buFont typeface="+mj-lt"/>
              <a:buAutoNum type="arabicPeriod"/>
            </a:pPr>
            <a:r>
              <a:rPr lang="fa-IR" sz="2400" dirty="0" smtClean="0">
                <a:latin typeface="IRRoya" panose="02000503000000020002" pitchFamily="2" charset="-78"/>
                <a:ea typeface="Calibri" panose="020F0502020204030204" pitchFamily="34" charset="0"/>
                <a:cs typeface="IRRoya" panose="02000503000000020002" pitchFamily="2" charset="-78"/>
              </a:rPr>
              <a:t>در صورتی که شرایط خاتمه برآورده نشده است به مرحلۀ 2 برمی‏گردیم و در غیر این صورت پایان.</a:t>
            </a:r>
            <a:endParaRPr lang="en-US" sz="2400" dirty="0">
              <a:effectLst/>
              <a:latin typeface="IRRoya" panose="02000503000000020002" pitchFamily="2" charset="-78"/>
              <a:ea typeface="Calibri" panose="020F0502020204030204" pitchFamily="34" charset="0"/>
              <a:cs typeface="IRRoya" panose="02000503000000020002" pitchFamily="2" charset="-78"/>
            </a:endParaRPr>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1270416054"/>
              </p:ext>
            </p:extLst>
          </p:nvPr>
        </p:nvGraphicFramePr>
        <p:xfrm>
          <a:off x="2605276" y="1524000"/>
          <a:ext cx="2261499" cy="555869"/>
        </p:xfrm>
        <a:graphic>
          <a:graphicData uri="http://schemas.openxmlformats.org/presentationml/2006/ole">
            <mc:AlternateContent xmlns:mc="http://schemas.openxmlformats.org/markup-compatibility/2006">
              <mc:Choice xmlns:v="urn:schemas-microsoft-com:vml" Requires="v">
                <p:oleObj spid="_x0000_s9238" name="Equation" r:id="rId4" imgW="1371600" imgH="279360" progId="Equation.DSMT4">
                  <p:embed/>
                </p:oleObj>
              </mc:Choice>
              <mc:Fallback>
                <p:oleObj name="Equation" r:id="rId4" imgW="1371600" imgH="279360" progId="Equation.DSMT4">
                  <p:embed/>
                  <p:pic>
                    <p:nvPicPr>
                      <p:cNvPr id="0" name="Object 1"/>
                      <p:cNvPicPr>
                        <a:picLocks noChangeAspect="1" noChangeArrowheads="1"/>
                      </p:cNvPicPr>
                      <p:nvPr/>
                    </p:nvPicPr>
                    <p:blipFill>
                      <a:blip r:embed="rId5"/>
                      <a:srcRect/>
                      <a:stretch>
                        <a:fillRect/>
                      </a:stretch>
                    </p:blipFill>
                    <p:spPr bwMode="auto">
                      <a:xfrm>
                        <a:off x="2605276" y="1524000"/>
                        <a:ext cx="2261499" cy="555869"/>
                      </a:xfrm>
                      <a:prstGeom prst="rect">
                        <a:avLst/>
                      </a:prstGeom>
                      <a:noFill/>
                    </p:spPr>
                  </p:pic>
                </p:oleObj>
              </mc:Fallback>
            </mc:AlternateContent>
          </a:graphicData>
        </a:graphic>
      </p:graphicFrame>
      <p:sp>
        <p:nvSpPr>
          <p:cNvPr id="8" name="Rectangle 4"/>
          <p:cNvSpPr>
            <a:spLocks noChangeArrowheads="1"/>
          </p:cNvSpPr>
          <p:nvPr/>
        </p:nvSpPr>
        <p:spPr bwMode="auto">
          <a:xfrm flipV="1">
            <a:off x="4995747" y="1674824"/>
            <a:ext cx="1359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2172788488"/>
              </p:ext>
            </p:extLst>
          </p:nvPr>
        </p:nvGraphicFramePr>
        <p:xfrm>
          <a:off x="4852650" y="1592892"/>
          <a:ext cx="1785485" cy="446371"/>
        </p:xfrm>
        <a:graphic>
          <a:graphicData uri="http://schemas.openxmlformats.org/presentationml/2006/ole">
            <mc:AlternateContent xmlns:mc="http://schemas.openxmlformats.org/markup-compatibility/2006">
              <mc:Choice xmlns:v="urn:schemas-microsoft-com:vml" Requires="v">
                <p:oleObj spid="_x0000_s9239" name="Equation" r:id="rId6" imgW="952087" imgH="241195" progId="Equation.DSMT4">
                  <p:embed/>
                </p:oleObj>
              </mc:Choice>
              <mc:Fallback>
                <p:oleObj name="Equation" r:id="rId6" imgW="952087" imgH="241195"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2650" y="1592892"/>
                        <a:ext cx="1785485" cy="446371"/>
                      </a:xfrm>
                      <a:prstGeom prst="rect">
                        <a:avLst/>
                      </a:prstGeom>
                      <a:noFill/>
                    </p:spPr>
                  </p:pic>
                </p:oleObj>
              </mc:Fallback>
            </mc:AlternateContent>
          </a:graphicData>
        </a:graphic>
      </p:graphicFrame>
      <p:sp>
        <p:nvSpPr>
          <p:cNvPr id="10" name="Rectangle 6"/>
          <p:cNvSpPr>
            <a:spLocks noChangeArrowheads="1"/>
          </p:cNvSpPr>
          <p:nvPr/>
        </p:nvSpPr>
        <p:spPr bwMode="auto">
          <a:xfrm flipV="1">
            <a:off x="2664016" y="2176242"/>
            <a:ext cx="1505689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1742087960"/>
              </p:ext>
            </p:extLst>
          </p:nvPr>
        </p:nvGraphicFramePr>
        <p:xfrm>
          <a:off x="2605276" y="2220279"/>
          <a:ext cx="1150516" cy="715000"/>
        </p:xfrm>
        <a:graphic>
          <a:graphicData uri="http://schemas.openxmlformats.org/presentationml/2006/ole">
            <mc:AlternateContent xmlns:mc="http://schemas.openxmlformats.org/markup-compatibility/2006">
              <mc:Choice xmlns:v="urn:schemas-microsoft-com:vml" Requires="v">
                <p:oleObj spid="_x0000_s9240" name="Equation" r:id="rId8" imgW="774360" imgH="482400" progId="Equation.DSMT4">
                  <p:embed/>
                </p:oleObj>
              </mc:Choice>
              <mc:Fallback>
                <p:oleObj name="Equation" r:id="rId8" imgW="774360" imgH="482400" progId="Equation.DSMT4">
                  <p:embed/>
                  <p:pic>
                    <p:nvPicPr>
                      <p:cNvPr id="0" name="Object 5"/>
                      <p:cNvPicPr>
                        <a:picLocks noChangeAspect="1" noChangeArrowheads="1"/>
                      </p:cNvPicPr>
                      <p:nvPr/>
                    </p:nvPicPr>
                    <p:blipFill>
                      <a:blip r:embed="rId9"/>
                      <a:srcRect/>
                      <a:stretch>
                        <a:fillRect/>
                      </a:stretch>
                    </p:blipFill>
                    <p:spPr bwMode="auto">
                      <a:xfrm>
                        <a:off x="2605276" y="2220279"/>
                        <a:ext cx="1150516" cy="71500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3" name="Rectangle 12"/>
              <p:cNvSpPr/>
              <p:nvPr/>
            </p:nvSpPr>
            <p:spPr>
              <a:xfrm>
                <a:off x="3905587" y="2018780"/>
                <a:ext cx="3569054" cy="1117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𝑓𝑖𝑡</m:t>
                      </m:r>
                      <m:r>
                        <a:rPr lang="en-US" b="0" i="1" baseline="-25000"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den>
                                </m:f>
                              </m:e>
                              <m:e>
                                <m:r>
                                  <a:rPr lang="en-US" i="1">
                                    <a:latin typeface="Cambria Math" panose="02040503050406030204" pitchFamily="18" charset="0"/>
                                  </a:rPr>
                                  <m:t>𝑖𝑓</m:t>
                                </m:r>
                                <m:r>
                                  <m:rPr>
                                    <m:nor/>
                                  </m:rPr>
                                  <a:rPr lang="en-US" i="1">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i="0">
                                    <a:latin typeface="Cambria Math" panose="02040503050406030204" pitchFamily="18" charset="0"/>
                                  </a:rPr>
                                  <m:t>≥</m:t>
                                </m:r>
                                <m:r>
                                  <a:rPr lang="en-US" i="0">
                                    <a:latin typeface="Cambria Math" panose="02040503050406030204" pitchFamily="18" charset="0"/>
                                  </a:rPr>
                                  <m:t>0</m:t>
                                </m:r>
                              </m:e>
                            </m:mr>
                            <m:mr>
                              <m:e>
                                <m:r>
                                  <a:rPr lang="en-US" i="0">
                                    <a:latin typeface="Cambria Math" panose="02040503050406030204" pitchFamily="18" charset="0"/>
                                  </a:rPr>
                                  <m:t>1</m:t>
                                </m:r>
                                <m:r>
                                  <a:rPr lang="en-US" i="0">
                                    <a:latin typeface="Cambria Math" panose="02040503050406030204" pitchFamily="18" charset="0"/>
                                  </a:rPr>
                                  <m:t>+|</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i="0">
                                    <a:latin typeface="Cambria Math" panose="02040503050406030204" pitchFamily="18" charset="0"/>
                                  </a:rPr>
                                  <m:t>|</m:t>
                                </m:r>
                              </m:e>
                              <m:e>
                                <m:r>
                                  <a:rPr lang="en-US" i="1">
                                    <a:latin typeface="Cambria Math" panose="02040503050406030204" pitchFamily="18" charset="0"/>
                                  </a:rPr>
                                  <m:t>𝑖𝑓</m:t>
                                </m:r>
                                <m:r>
                                  <m:rPr>
                                    <m:nor/>
                                  </m:rPr>
                                  <a:rPr lang="en-US" i="1">
                                    <a:latin typeface="Cambria Math" panose="02040503050406030204" pitchFamily="18" charset="0"/>
                                  </a:rPr>
                                  <m:t> </m:t>
                                </m:r>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i="0">
                                    <a:latin typeface="Cambria Math" panose="02040503050406030204" pitchFamily="18" charset="0"/>
                                  </a:rPr>
                                  <m:t>&lt;</m:t>
                                </m:r>
                                <m:r>
                                  <a:rPr lang="en-US" i="0">
                                    <a:latin typeface="Cambria Math" panose="02040503050406030204" pitchFamily="18" charset="0"/>
                                  </a:rPr>
                                  <m:t>0</m:t>
                                </m:r>
                              </m:e>
                            </m:mr>
                          </m:m>
                        </m:e>
                      </m:d>
                    </m:oMath>
                  </m:oMathPara>
                </a14:m>
                <a:endParaRPr lang="en-US" dirty="0"/>
              </a:p>
            </p:txBody>
          </p:sp>
        </mc:Choice>
        <mc:Fallback xmlns="">
          <p:sp>
            <p:nvSpPr>
              <p:cNvPr id="13" name="Rectangle 12"/>
              <p:cNvSpPr>
                <a:spLocks noRot="1" noChangeAspect="1" noMove="1" noResize="1" noEditPoints="1" noAdjustHandles="1" noChangeArrowheads="1" noChangeShapeType="1" noTextEdit="1"/>
              </p:cNvSpPr>
              <p:nvPr/>
            </p:nvSpPr>
            <p:spPr>
              <a:xfrm>
                <a:off x="3905587" y="2018780"/>
                <a:ext cx="3569054" cy="1117998"/>
              </a:xfrm>
              <a:prstGeom prst="rect">
                <a:avLst/>
              </a:prstGeom>
              <a:blipFill rotWithShape="0">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082143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3"/>
          <a:stretch>
            <a:fillRect/>
          </a:stretch>
        </p:blipFill>
        <p:spPr>
          <a:xfrm>
            <a:off x="1017258" y="92075"/>
            <a:ext cx="4777105" cy="6673850"/>
          </a:xfrm>
          <a:prstGeom prst="rect">
            <a:avLst/>
          </a:prstGeom>
        </p:spPr>
      </p:pic>
      <p:sp>
        <p:nvSpPr>
          <p:cNvPr id="4" name="Slide Number Placeholder 3"/>
          <p:cNvSpPr>
            <a:spLocks noGrp="1"/>
          </p:cNvSpPr>
          <p:nvPr>
            <p:ph type="sldNum" sz="quarter" idx="12"/>
          </p:nvPr>
        </p:nvSpPr>
        <p:spPr/>
        <p:txBody>
          <a:bodyPr/>
          <a:lstStyle/>
          <a:p>
            <a:fld id="{710A9A8F-F456-4D98-B70D-1CDE282DFB79}" type="slidenum">
              <a:rPr lang="en-US" smtClean="0"/>
              <a:t>8</a:t>
            </a:fld>
            <a:endParaRPr lang="en-US"/>
          </a:p>
        </p:txBody>
      </p:sp>
      <p:sp>
        <p:nvSpPr>
          <p:cNvPr id="6" name="Rectangle 2"/>
          <p:cNvSpPr>
            <a:spLocks noChangeArrowheads="1"/>
          </p:cNvSpPr>
          <p:nvPr/>
        </p:nvSpPr>
        <p:spPr bwMode="auto">
          <a:xfrm>
            <a:off x="6430513" y="993912"/>
            <a:ext cx="179716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1" name="Picture 10"/>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Lst>
          </a:blip>
          <a:stretch>
            <a:fillRect/>
          </a:stretch>
        </p:blipFill>
        <p:spPr>
          <a:xfrm>
            <a:off x="6311244" y="2180844"/>
            <a:ext cx="3346704" cy="2496312"/>
          </a:xfrm>
          <a:prstGeom prst="rect">
            <a:avLst/>
          </a:prstGeom>
        </p:spPr>
      </p:pic>
    </p:spTree>
    <p:extLst>
      <p:ext uri="{BB962C8B-B14F-4D97-AF65-F5344CB8AC3E}">
        <p14:creationId xmlns:p14="http://schemas.microsoft.com/office/powerpoint/2010/main" val="31649448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10A9A8F-F456-4D98-B70D-1CDE282DFB79}" type="slidenum">
              <a:rPr lang="en-US" smtClean="0"/>
              <a:t>9</a:t>
            </a:fld>
            <a:endParaRPr lang="en-US"/>
          </a:p>
        </p:txBody>
      </p:sp>
      <p:sp>
        <p:nvSpPr>
          <p:cNvPr id="6" name="Rectangle 2"/>
          <p:cNvSpPr>
            <a:spLocks noChangeArrowheads="1"/>
          </p:cNvSpPr>
          <p:nvPr/>
        </p:nvSpPr>
        <p:spPr bwMode="auto">
          <a:xfrm>
            <a:off x="6430513" y="993912"/>
            <a:ext cx="179716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2"/>
          <p:cNvSpPr>
            <a:spLocks noChangeArrowheads="1"/>
          </p:cNvSpPr>
          <p:nvPr/>
        </p:nvSpPr>
        <p:spPr bwMode="auto">
          <a:xfrm>
            <a:off x="1563757" y="2955234"/>
            <a:ext cx="121381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3701029044"/>
              </p:ext>
            </p:extLst>
          </p:nvPr>
        </p:nvGraphicFramePr>
        <p:xfrm>
          <a:off x="1701308" y="3000953"/>
          <a:ext cx="7827613" cy="477078"/>
        </p:xfrm>
        <a:graphic>
          <a:graphicData uri="http://schemas.openxmlformats.org/presentationml/2006/ole">
            <mc:AlternateContent xmlns:mc="http://schemas.openxmlformats.org/markup-compatibility/2006">
              <mc:Choice xmlns:v="urn:schemas-microsoft-com:vml" Requires="v">
                <p:oleObj spid="_x0000_s8202" name="Equation" r:id="rId4" imgW="4216400" imgH="254000" progId="Equation.DSMT4">
                  <p:embed/>
                </p:oleObj>
              </mc:Choice>
              <mc:Fallback>
                <p:oleObj name="Equation" r:id="rId4" imgW="4216400" imgH="2540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1308" y="3000953"/>
                        <a:ext cx="7827613" cy="477078"/>
                      </a:xfrm>
                      <a:prstGeom prst="rect">
                        <a:avLst/>
                      </a:prstGeom>
                      <a:noFill/>
                    </p:spPr>
                  </p:pic>
                </p:oleObj>
              </mc:Fallback>
            </mc:AlternateContent>
          </a:graphicData>
        </a:graphic>
      </p:graphicFrame>
      <p:sp>
        <p:nvSpPr>
          <p:cNvPr id="7" name="Rectangle 6"/>
          <p:cNvSpPr/>
          <p:nvPr/>
        </p:nvSpPr>
        <p:spPr>
          <a:xfrm>
            <a:off x="4482738" y="323662"/>
            <a:ext cx="1989647" cy="584775"/>
          </a:xfrm>
          <a:prstGeom prst="rect">
            <a:avLst/>
          </a:prstGeom>
        </p:spPr>
        <p:txBody>
          <a:bodyPr wrap="none">
            <a:spAutoFit/>
          </a:bodyPr>
          <a:lstStyle/>
          <a:p>
            <a:r>
              <a:rPr lang="fa-IR" sz="3200" dirty="0" smtClean="0">
                <a:solidFill>
                  <a:srgbClr val="FF0000"/>
                </a:solidFill>
                <a:effectLst/>
                <a:ea typeface="Calibri" panose="020F0502020204030204" pitchFamily="34" charset="0"/>
                <a:cs typeface="IRRoya" panose="02000503000000020002" pitchFamily="2" charset="-78"/>
              </a:rPr>
              <a:t>تابع راستریگین</a:t>
            </a:r>
            <a:endParaRPr lang="en-US" sz="3200" dirty="0">
              <a:solidFill>
                <a:srgbClr val="FF0000"/>
              </a:solidFill>
            </a:endParaRPr>
          </a:p>
        </p:txBody>
      </p:sp>
      <p:sp>
        <p:nvSpPr>
          <p:cNvPr id="13" name="Rectangle 12"/>
          <p:cNvSpPr/>
          <p:nvPr/>
        </p:nvSpPr>
        <p:spPr>
          <a:xfrm>
            <a:off x="1590259" y="1619433"/>
            <a:ext cx="8049712" cy="830997"/>
          </a:xfrm>
          <a:prstGeom prst="rect">
            <a:avLst/>
          </a:prstGeom>
        </p:spPr>
        <p:txBody>
          <a:bodyPr wrap="square">
            <a:spAutoFit/>
          </a:bodyPr>
          <a:lstStyle/>
          <a:p>
            <a:pPr marL="457200" indent="-457200" algn="just" rtl="1">
              <a:buFont typeface="+mj-lt"/>
              <a:buAutoNum type="arabicPeriod"/>
            </a:pPr>
            <a:r>
              <a:rPr lang="fa-IR" sz="2400" dirty="0">
                <a:latin typeface="IRRoya" panose="02000503000000020002" pitchFamily="2" charset="-78"/>
                <a:cs typeface="IRRoya" panose="02000503000000020002" pitchFamily="2" charset="-78"/>
              </a:rPr>
              <a:t>یک نقطۀ کمینۀ سرتاسری در </a:t>
            </a:r>
            <a:r>
              <a:rPr lang="fa-IR" sz="2400" dirty="0" smtClean="0">
                <a:latin typeface="IRRoya" panose="02000503000000020002" pitchFamily="2" charset="-78"/>
                <a:cs typeface="IRRoya" panose="02000503000000020002" pitchFamily="2" charset="-78"/>
              </a:rPr>
              <a:t>مبدأ</a:t>
            </a:r>
          </a:p>
          <a:p>
            <a:pPr marL="457200" indent="-457200" algn="just" rtl="1">
              <a:buFont typeface="+mj-lt"/>
              <a:buAutoNum type="arabicPeriod"/>
            </a:pPr>
            <a:r>
              <a:rPr lang="fa-IR" sz="2400" dirty="0">
                <a:latin typeface="IRRoya" panose="02000503000000020002" pitchFamily="2" charset="-78"/>
                <a:cs typeface="IRRoya" panose="02000503000000020002" pitchFamily="2" charset="-78"/>
              </a:rPr>
              <a:t>مقدار تابع در این نقطه </a:t>
            </a:r>
            <a:r>
              <a:rPr lang="fa-IR" sz="2400" dirty="0" smtClean="0">
                <a:latin typeface="IRRoya" panose="02000503000000020002" pitchFamily="2" charset="-78"/>
                <a:cs typeface="IRRoya" panose="02000503000000020002" pitchFamily="2" charset="-78"/>
              </a:rPr>
              <a:t>برابر </a:t>
            </a:r>
            <a:r>
              <a:rPr lang="fa-IR" sz="2400" dirty="0">
                <a:latin typeface="IRRoya" panose="02000503000000020002" pitchFamily="2" charset="-78"/>
                <a:cs typeface="IRRoya" panose="02000503000000020002" pitchFamily="2" charset="-78"/>
              </a:rPr>
              <a:t>صفر </a:t>
            </a:r>
            <a:endParaRPr lang="en-US" sz="2400" dirty="0">
              <a:latin typeface="IRRoya" panose="02000503000000020002" pitchFamily="2" charset="-78"/>
              <a:cs typeface="IRRoya" panose="02000503000000020002" pitchFamily="2" charset="-78"/>
            </a:endParaRPr>
          </a:p>
        </p:txBody>
      </p:sp>
    </p:spTree>
    <p:extLst>
      <p:ext uri="{BB962C8B-B14F-4D97-AF65-F5344CB8AC3E}">
        <p14:creationId xmlns:p14="http://schemas.microsoft.com/office/powerpoint/2010/main" val="1409342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189</TotalTime>
  <Words>720</Words>
  <Application>Microsoft Office PowerPoint</Application>
  <PresentationFormat>Widescreen</PresentationFormat>
  <Paragraphs>87</Paragraphs>
  <Slides>13</Slides>
  <Notes>13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22" baseType="lpstr">
      <vt:lpstr>Arial</vt:lpstr>
      <vt:lpstr>Calibri</vt:lpstr>
      <vt:lpstr>Cambria Math</vt:lpstr>
      <vt:lpstr>IRRoya</vt:lpstr>
      <vt:lpstr>Trebuchet MS</vt:lpstr>
      <vt:lpstr>URWPalladioL-Roma</vt:lpstr>
      <vt:lpstr>Wingdings 3</vt:lpstr>
      <vt:lpstr>Facet</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Mehdi Mohammadi</dc:creator>
  <cp:lastModifiedBy>Mehdi Mohammadi</cp:lastModifiedBy>
  <cp:revision>19</cp:revision>
  <dcterms:created xsi:type="dcterms:W3CDTF">2023-01-22T12:57:41Z</dcterms:created>
  <dcterms:modified xsi:type="dcterms:W3CDTF">2023-01-23T06:35:40Z</dcterms:modified>
</cp:coreProperties>
</file>